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1"/>
  </p:notesMasterIdLst>
  <p:handoutMasterIdLst>
    <p:handoutMasterId r:id="rId52"/>
  </p:handoutMasterIdLst>
  <p:sldIdLst>
    <p:sldId id="2448" r:id="rId5"/>
    <p:sldId id="2463" r:id="rId6"/>
    <p:sldId id="259" r:id="rId7"/>
    <p:sldId id="2491" r:id="rId8"/>
    <p:sldId id="2492" r:id="rId9"/>
    <p:sldId id="2450" r:id="rId10"/>
    <p:sldId id="2520" r:id="rId11"/>
    <p:sldId id="2464" r:id="rId12"/>
    <p:sldId id="2494" r:id="rId13"/>
    <p:sldId id="2495" r:id="rId14"/>
    <p:sldId id="2465" r:id="rId15"/>
    <p:sldId id="2506" r:id="rId16"/>
    <p:sldId id="2505" r:id="rId17"/>
    <p:sldId id="2504" r:id="rId18"/>
    <p:sldId id="2475" r:id="rId19"/>
    <p:sldId id="2478" r:id="rId20"/>
    <p:sldId id="2497" r:id="rId21"/>
    <p:sldId id="2496" r:id="rId22"/>
    <p:sldId id="2473" r:id="rId23"/>
    <p:sldId id="2507" r:id="rId24"/>
    <p:sldId id="2479" r:id="rId25"/>
    <p:sldId id="2481" r:id="rId26"/>
    <p:sldId id="2486" r:id="rId27"/>
    <p:sldId id="2508" r:id="rId28"/>
    <p:sldId id="2487" r:id="rId29"/>
    <p:sldId id="2489" r:id="rId30"/>
    <p:sldId id="2510" r:id="rId31"/>
    <p:sldId id="2511" r:id="rId32"/>
    <p:sldId id="2512" r:id="rId33"/>
    <p:sldId id="2513" r:id="rId34"/>
    <p:sldId id="2509" r:id="rId35"/>
    <p:sldId id="2498" r:id="rId36"/>
    <p:sldId id="2499" r:id="rId37"/>
    <p:sldId id="2519" r:id="rId38"/>
    <p:sldId id="2514" r:id="rId39"/>
    <p:sldId id="2515" r:id="rId40"/>
    <p:sldId id="2516" r:id="rId41"/>
    <p:sldId id="2517" r:id="rId42"/>
    <p:sldId id="2518" r:id="rId43"/>
    <p:sldId id="2500" r:id="rId44"/>
    <p:sldId id="2501" r:id="rId45"/>
    <p:sldId id="2502" r:id="rId46"/>
    <p:sldId id="2503" r:id="rId47"/>
    <p:sldId id="2436" r:id="rId48"/>
    <p:sldId id="2470" r:id="rId49"/>
    <p:sldId id="2471"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5852" autoAdjust="0"/>
  </p:normalViewPr>
  <p:slideViewPr>
    <p:cSldViewPr snapToGrid="0">
      <p:cViewPr varScale="1">
        <p:scale>
          <a:sx n="95" d="100"/>
          <a:sy n="95" d="100"/>
        </p:scale>
        <p:origin x="115" y="53"/>
      </p:cViewPr>
      <p:guideLst>
        <p:guide orient="horz" pos="1992"/>
        <p:guide pos="3840"/>
        <p:guide orient="horz" pos="1416"/>
      </p:guideLst>
    </p:cSldViewPr>
  </p:slideViewPr>
  <p:outlineViewPr>
    <p:cViewPr>
      <p:scale>
        <a:sx n="33" d="100"/>
        <a:sy n="33" d="100"/>
      </p:scale>
      <p:origin x="0" y="-5189"/>
    </p:cViewPr>
  </p:outlineViewPr>
  <p:notesTextViewPr>
    <p:cViewPr>
      <p:scale>
        <a:sx n="3" d="2"/>
        <a:sy n="3" d="2"/>
      </p:scale>
      <p:origin x="0" y="0"/>
    </p:cViewPr>
  </p:notesTextViewPr>
  <p:sorterViewPr>
    <p:cViewPr>
      <p:scale>
        <a:sx n="130" d="100"/>
        <a:sy n="13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4/16/2021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4/16/2021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Potential client offers opportunity to work with me.</a:t>
            </a:r>
          </a:p>
          <a:p>
            <a:pPr marL="171450" indent="-171450">
              <a:buFontTx/>
              <a:buChar char="-"/>
            </a:pPr>
            <a:r>
              <a:rPr lang="en-US" dirty="0"/>
              <a:t>Main objectives is to analyze the data to determine the top stations with the most traffic. Then, out of the top stations, deduce the most logical option based on not only the most crowded area, but also to answer the question that: what are the common venues around the neighborhood? Is it suitable to open the Vietnamese restaurant here?</a:t>
            </a:r>
          </a:p>
          <a:p>
            <a:pPr marL="171450" indent="-171450">
              <a:buFontTx/>
              <a:buChar char="-"/>
            </a:pPr>
            <a:r>
              <a:rPr lang="en-US" dirty="0"/>
              <a:t>Main goals: Using data science tools and analytical skills to extract useful information from raw data and logically present it to the client. </a:t>
            </a:r>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business’ purpose, we only focus on the traffic between 8AM-10PM since we want to open the restaurant, and it’s not very applicable to investigate the traffic from midnight to the early morning.</a:t>
            </a:r>
          </a:p>
          <a:p>
            <a:r>
              <a:rPr lang="en-US" dirty="0"/>
              <a:t>And the results we got: here are the top 5 stations with the most traffic presented by both color-coded bar chart and map.</a:t>
            </a:r>
          </a:p>
          <a:p>
            <a:r>
              <a:rPr lang="en-US" dirty="0"/>
              <a:t>If we look at the map, the bigger the circle, the more traffic that station has. </a:t>
            </a:r>
          </a:p>
          <a:p>
            <a:r>
              <a:rPr lang="en-US" dirty="0"/>
              <a:t>Here is the 34st – Penn Station with almost 5 millions turns, followed by 86 with a little over 3.5 million.</a:t>
            </a:r>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business’ purpose, we only focus on the traffic between 8AM-10PM since we want to open the restaurant, and it’s not very applicable to investigate the traffic from midnight to the early morning.</a:t>
            </a:r>
          </a:p>
          <a:p>
            <a:r>
              <a:rPr lang="en-US" dirty="0"/>
              <a:t>And the results we got: here are the top 5 stations with the most traffic presented by both color-coded bar chart and map.</a:t>
            </a:r>
          </a:p>
          <a:p>
            <a:r>
              <a:rPr lang="en-US" dirty="0"/>
              <a:t>If we look at the map, the bigger the circle, the more traffic that station has. </a:t>
            </a:r>
          </a:p>
          <a:p>
            <a:r>
              <a:rPr lang="en-US" dirty="0"/>
              <a:t>Here is the 34st – Penn Station with almost 5 millions turns, followed by 86 with a little over 3.5 million.</a:t>
            </a:r>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business’ purpose, we only focus on the traffic between 8AM-10PM since we want to open the restaurant, and it’s not very applicable to investigate the traffic from midnight to the early morning.</a:t>
            </a:r>
          </a:p>
          <a:p>
            <a:r>
              <a:rPr lang="en-US" dirty="0"/>
              <a:t>And the results we got: here are the top 5 stations with the most traffic presented by both color-coded bar chart and map.</a:t>
            </a:r>
          </a:p>
          <a:p>
            <a:r>
              <a:rPr lang="en-US" dirty="0"/>
              <a:t>If we look at the map, the bigger the circle, the more traffic that station has. </a:t>
            </a:r>
          </a:p>
          <a:p>
            <a:r>
              <a:rPr lang="en-US" dirty="0"/>
              <a:t>Here is the 34st – Penn Station with almost 5 millions turns, followed by 86 with a little over 3.5 million.</a:t>
            </a:r>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business’ purpose, we only focus on the traffic between 8AM-10PM since we want to open the restaurant, and it’s not very applicable to investigate the traffic from midnight to the early morning.</a:t>
            </a:r>
          </a:p>
          <a:p>
            <a:r>
              <a:rPr lang="en-US" dirty="0"/>
              <a:t>And the results we got: here are the top 5 stations with the most traffic presented by both color-coded bar chart and map.</a:t>
            </a:r>
          </a:p>
          <a:p>
            <a:r>
              <a:rPr lang="en-US" dirty="0"/>
              <a:t>If we look at the map, the bigger the circle, the more traffic that station has. </a:t>
            </a:r>
          </a:p>
          <a:p>
            <a:r>
              <a:rPr lang="en-US" dirty="0"/>
              <a:t>Here is the 34st – Penn Station with almost 5 millions turns, followed by 86 with a little over 3.5 million.</a:t>
            </a:r>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business’ purpose, we only focus on the traffic between 8AM-10PM since we want to open the restaurant, and it’s not very applicable to investigate the traffic from midnight to the early morning.</a:t>
            </a:r>
          </a:p>
          <a:p>
            <a:r>
              <a:rPr lang="en-US" dirty="0"/>
              <a:t>And the results we got: here are the top 5 stations with the most traffic presented by both color-coded bar chart and map.</a:t>
            </a:r>
          </a:p>
          <a:p>
            <a:r>
              <a:rPr lang="en-US" dirty="0"/>
              <a:t>If we look at the map, the bigger the circle, the more traffic that station has. </a:t>
            </a:r>
          </a:p>
          <a:p>
            <a:r>
              <a:rPr lang="en-US" dirty="0"/>
              <a:t>Here is the 34st – Penn Station with almost 5 millions turns, followed by 86 with a little over 3.5 million.</a:t>
            </a:r>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Potential client offers opportunity to work with me.</a:t>
            </a:r>
          </a:p>
          <a:p>
            <a:pPr marL="171450" indent="-171450">
              <a:buFontTx/>
              <a:buChar char="-"/>
            </a:pPr>
            <a:r>
              <a:rPr lang="en-US" dirty="0"/>
              <a:t>Main objectives is to analyze the data to determine the top stations with the most traffic. Then, out of the top stations, deduce the most logical option based on not only the most crowded area, but also to answer the question that: what are the common venues around the neighborhood? Is it suitable to open the Vietnamese restaurant here?</a:t>
            </a:r>
          </a:p>
          <a:p>
            <a:pPr marL="171450" indent="-171450">
              <a:buFontTx/>
              <a:buChar char="-"/>
            </a:pPr>
            <a:r>
              <a:rPr lang="en-US" dirty="0"/>
              <a:t>Main goals: Using data science tools and analytical skills to extract useful information from raw data and logically present it to the client. </a:t>
            </a:r>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27</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30</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Potential client offers opportunity to work with me.</a:t>
            </a:r>
          </a:p>
          <a:p>
            <a:pPr marL="171450" indent="-171450">
              <a:buFontTx/>
              <a:buChar char="-"/>
            </a:pPr>
            <a:r>
              <a:rPr lang="en-US" dirty="0"/>
              <a:t>Main objectives is to analyze the data to determine the top stations with the most traffic. Then, out of the top stations, deduce the most logical option based on not only the most crowded area, but also to answer the question that: what are the common venues around the neighborhood? Is it suitable to open the Vietnamese restaurant here?</a:t>
            </a:r>
          </a:p>
          <a:p>
            <a:pPr marL="171450" indent="-171450">
              <a:buFontTx/>
              <a:buChar char="-"/>
            </a:pPr>
            <a:r>
              <a:rPr lang="en-US" dirty="0"/>
              <a:t>Main goals: Using data science tools and analytical skills to extract useful information from raw data and logically present it to the client. </a:t>
            </a:r>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32</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35</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36</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37</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38</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39</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40</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41</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main data source we will focus on is the MTA Turnstile data. </a:t>
            </a:r>
          </a:p>
          <a:p>
            <a:pPr marL="171450" indent="-171450">
              <a:buFontTx/>
              <a:buChar char="-"/>
            </a:pPr>
            <a:r>
              <a:rPr lang="en-US" dirty="0"/>
              <a:t>We also use Square API to explore surrounding venues of each station.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tools we use are :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SQL for data storage and ingestion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24292E"/>
                </a:solidFill>
                <a:effectLst/>
                <a:latin typeface="-apple-system"/>
              </a:rPr>
              <a:t>Numpy</a:t>
            </a:r>
            <a:r>
              <a:rPr lang="en-US" b="0" i="0" dirty="0">
                <a:solidFill>
                  <a:srgbClr val="24292E"/>
                </a:solidFill>
                <a:effectLst/>
                <a:latin typeface="-apple-system"/>
              </a:rPr>
              <a:t> and Pandas for data cleaning and manipulation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4292E"/>
                </a:solidFill>
                <a:effectLst/>
                <a:latin typeface="-apple-system"/>
              </a:rPr>
              <a:t>Matplotlib and Seaborn for plotting and visualizing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4292E"/>
                </a:solidFill>
                <a:effectLst/>
                <a:latin typeface="-apple-system"/>
              </a:rPr>
              <a:t>Other libraries: folium (map rendering), </a:t>
            </a:r>
            <a:r>
              <a:rPr lang="en-US" b="0" i="0" dirty="0" err="1">
                <a:solidFill>
                  <a:srgbClr val="24292E"/>
                </a:solidFill>
                <a:effectLst/>
                <a:latin typeface="-apple-system"/>
              </a:rPr>
              <a:t>wordcloud</a:t>
            </a:r>
            <a:r>
              <a:rPr lang="en-US" b="0" i="0" dirty="0">
                <a:solidFill>
                  <a:srgbClr val="24292E"/>
                </a:solidFill>
                <a:effectLst/>
                <a:latin typeface="-apple-system"/>
              </a:rPr>
              <a:t> (</a:t>
            </a:r>
            <a:r>
              <a:rPr lang="en-US" b="0" i="0" dirty="0" err="1">
                <a:solidFill>
                  <a:srgbClr val="24292E"/>
                </a:solidFill>
                <a:effectLst/>
                <a:latin typeface="-apple-system"/>
              </a:rPr>
              <a:t>wordcloud</a:t>
            </a:r>
            <a:r>
              <a:rPr lang="en-US" b="0" i="0" dirty="0">
                <a:solidFill>
                  <a:srgbClr val="24292E"/>
                </a:solidFill>
                <a:effectLst/>
                <a:latin typeface="-apple-system"/>
              </a:rPr>
              <a:t> generating), requests (handling </a:t>
            </a:r>
            <a:r>
              <a:rPr lang="en-US" b="0" i="0" dirty="0" err="1">
                <a:solidFill>
                  <a:srgbClr val="24292E"/>
                </a:solidFill>
                <a:effectLst/>
                <a:latin typeface="-apple-system"/>
              </a:rPr>
              <a:t>url</a:t>
            </a:r>
            <a:r>
              <a:rPr lang="en-US" b="0" i="0" dirty="0">
                <a:solidFill>
                  <a:srgbClr val="24292E"/>
                </a:solidFill>
                <a:effectLst/>
                <a:latin typeface="-apple-system"/>
              </a:rPr>
              <a:t> requests)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24292E"/>
              </a:solidFill>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24292E"/>
              </a:solidFill>
              <a:effectLst/>
              <a:latin typeface="-apple-system"/>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42244104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42</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45</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46</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main data source we will focus on is the MTA Turnstile data. </a:t>
            </a:r>
          </a:p>
          <a:p>
            <a:pPr marL="171450" indent="-171450">
              <a:buFontTx/>
              <a:buChar char="-"/>
            </a:pPr>
            <a:r>
              <a:rPr lang="en-US" dirty="0"/>
              <a:t>We also use Square API to explore surrounding venues of each station.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tools we use are :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SQL for data storage and ingestion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24292E"/>
                </a:solidFill>
                <a:effectLst/>
                <a:latin typeface="-apple-system"/>
              </a:rPr>
              <a:t>Numpy</a:t>
            </a:r>
            <a:r>
              <a:rPr lang="en-US" b="0" i="0" dirty="0">
                <a:solidFill>
                  <a:srgbClr val="24292E"/>
                </a:solidFill>
                <a:effectLst/>
                <a:latin typeface="-apple-system"/>
              </a:rPr>
              <a:t> and Pandas for data cleaning and manipulation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4292E"/>
                </a:solidFill>
                <a:effectLst/>
                <a:latin typeface="-apple-system"/>
              </a:rPr>
              <a:t>Matplotlib and Seaborn for plotting and visualizing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4292E"/>
                </a:solidFill>
                <a:effectLst/>
                <a:latin typeface="-apple-system"/>
              </a:rPr>
              <a:t>Other libraries: folium (map rendering), </a:t>
            </a:r>
            <a:r>
              <a:rPr lang="en-US" b="0" i="0" dirty="0" err="1">
                <a:solidFill>
                  <a:srgbClr val="24292E"/>
                </a:solidFill>
                <a:effectLst/>
                <a:latin typeface="-apple-system"/>
              </a:rPr>
              <a:t>wordcloud</a:t>
            </a:r>
            <a:r>
              <a:rPr lang="en-US" b="0" i="0" dirty="0">
                <a:solidFill>
                  <a:srgbClr val="24292E"/>
                </a:solidFill>
                <a:effectLst/>
                <a:latin typeface="-apple-system"/>
              </a:rPr>
              <a:t> (</a:t>
            </a:r>
            <a:r>
              <a:rPr lang="en-US" b="0" i="0" dirty="0" err="1">
                <a:solidFill>
                  <a:srgbClr val="24292E"/>
                </a:solidFill>
                <a:effectLst/>
                <a:latin typeface="-apple-system"/>
              </a:rPr>
              <a:t>wordcloud</a:t>
            </a:r>
            <a:r>
              <a:rPr lang="en-US" b="0" i="0" dirty="0">
                <a:solidFill>
                  <a:srgbClr val="24292E"/>
                </a:solidFill>
                <a:effectLst/>
                <a:latin typeface="-apple-system"/>
              </a:rPr>
              <a:t> generating), requests (handling </a:t>
            </a:r>
            <a:r>
              <a:rPr lang="en-US" b="0" i="0" dirty="0" err="1">
                <a:solidFill>
                  <a:srgbClr val="24292E"/>
                </a:solidFill>
                <a:effectLst/>
                <a:latin typeface="-apple-system"/>
              </a:rPr>
              <a:t>url</a:t>
            </a:r>
            <a:r>
              <a:rPr lang="en-US" b="0" i="0" dirty="0">
                <a:solidFill>
                  <a:srgbClr val="24292E"/>
                </a:solidFill>
                <a:effectLst/>
                <a:latin typeface="-apple-system"/>
              </a:rPr>
              <a:t> requests)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24292E"/>
              </a:solidFill>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24292E"/>
              </a:solidFill>
              <a:effectLst/>
              <a:latin typeface="-apple-system"/>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4224410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Exploration: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pull the most recent 4 months of data (particularly from 11/28/2020 to 03/27/2021) and use SQL to ingest into </a:t>
            </a:r>
            <a:r>
              <a:rPr lang="en-US" dirty="0" err="1"/>
              <a:t>jupyter</a:t>
            </a:r>
            <a:r>
              <a:rPr lang="en-US" dirty="0"/>
              <a:t> notebook to clean and analyze.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dirty="0"/>
              <a:t>Use Square API to pull data in json format into local machine. We are interested in the density of venues around the neighborhood (such as how many restaurants there are around this particular neighborhood; if so, what kind of cuisine are they? Are they Korean, Italian, American or Vietnamese?...) Is this block specialized in pizza? (You know </a:t>
            </a:r>
            <a:r>
              <a:rPr lang="en-US" sz="1200" b="0" dirty="0" err="1"/>
              <a:t>Nyers</a:t>
            </a:r>
            <a:r>
              <a:rPr lang="en-US" sz="1200" b="0" dirty="0"/>
              <a:t> love pizza, so they wouldn’t go to pizza block to try </a:t>
            </a:r>
            <a:r>
              <a:rPr lang="en-US" sz="1200" b="0" dirty="0" err="1"/>
              <a:t>Vnese</a:t>
            </a:r>
            <a:r>
              <a:rPr lang="en-US" sz="1200" b="0" dirty="0"/>
              <a:t> rest)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Preparation: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Almost every dataset is messy, so before going into graphing and seeking insights, we have to clean it. (Like dropping duplicates, change the datatypes, </a:t>
            </a:r>
            <a:r>
              <a:rPr lang="en-US" dirty="0" err="1"/>
              <a:t>etc</a:t>
            </a:r>
            <a:r>
              <a:rPr lang="en-US"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Json (JS Object Notation) format is dictionary-like type of object, so we have to converse them into regular (tabular) </a:t>
            </a:r>
            <a:r>
              <a:rPr lang="en-US" dirty="0" err="1"/>
              <a:t>dataframe</a:t>
            </a:r>
            <a:r>
              <a:rPr lang="en-US" dirty="0"/>
              <a:t> to be consistent with our purpose.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Visualization: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be using tools in our disposal to create graphs (time series and bar charts) to see the trend of the data, and seek insights from them.</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also generate NYC map with traffic density and the venues </a:t>
            </a:r>
            <a:r>
              <a:rPr lang="en-US" dirty="0" err="1"/>
              <a:t>wordclouds</a:t>
            </a:r>
            <a:r>
              <a:rPr lang="en-US" dirty="0"/>
              <a:t>.</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251763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Exploration: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pull the most recent 4 months of data (particularly from 11/28/2020 to 03/27/2021) and use SQL to ingest into </a:t>
            </a:r>
            <a:r>
              <a:rPr lang="en-US" dirty="0" err="1"/>
              <a:t>jupyter</a:t>
            </a:r>
            <a:r>
              <a:rPr lang="en-US" dirty="0"/>
              <a:t> notebook to clean and analyze.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dirty="0"/>
              <a:t>Use Square API to pull data in json format into local machine. We are interested in the density of venues around the neighborhood (such as how many restaurants there are around this particular neighborhood; if so, what kind of cuisine are they? Are they Korean, Italian, American or Vietnamese?...) Is this block specialized in pizza? (You know </a:t>
            </a:r>
            <a:r>
              <a:rPr lang="en-US" sz="1200" b="0" dirty="0" err="1"/>
              <a:t>Nyers</a:t>
            </a:r>
            <a:r>
              <a:rPr lang="en-US" sz="1200" b="0" dirty="0"/>
              <a:t> love pizza, so they wouldn’t go to pizza block to try </a:t>
            </a:r>
            <a:r>
              <a:rPr lang="en-US" sz="1200" b="0" dirty="0" err="1"/>
              <a:t>Vnese</a:t>
            </a:r>
            <a:r>
              <a:rPr lang="en-US" sz="1200" b="0" dirty="0"/>
              <a:t> rest)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Preparation: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Almost every dataset is messy, so before going into graphing and seeking insights, we have to clean it. (Like dropping duplicates, change the datatypes, </a:t>
            </a:r>
            <a:r>
              <a:rPr lang="en-US" dirty="0" err="1"/>
              <a:t>etc</a:t>
            </a:r>
            <a:r>
              <a:rPr lang="en-US"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Json (JS Object Notation) format is dictionary-like type of object, so we have to converse them into regular (tabular) </a:t>
            </a:r>
            <a:r>
              <a:rPr lang="en-US" dirty="0" err="1"/>
              <a:t>dataframe</a:t>
            </a:r>
            <a:r>
              <a:rPr lang="en-US" dirty="0"/>
              <a:t> to be consistent with our purpose.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Visualization: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be using tools in our disposal to create graphs (time series and bar charts) to see the trend of the data, and seek insights from them.</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also generate NYC map with traffic density and the venues </a:t>
            </a:r>
            <a:r>
              <a:rPr lang="en-US" dirty="0" err="1"/>
              <a:t>wordclouds</a:t>
            </a:r>
            <a:r>
              <a:rPr lang="en-US" dirty="0"/>
              <a:t>.</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251763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Exploration: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pull the most recent 4 months of data (particularly from 11/28/2020 to 03/27/2021) and use SQL to ingest into </a:t>
            </a:r>
            <a:r>
              <a:rPr lang="en-US" dirty="0" err="1"/>
              <a:t>jupyter</a:t>
            </a:r>
            <a:r>
              <a:rPr lang="en-US" dirty="0"/>
              <a:t> notebook to clean and analyze.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dirty="0"/>
              <a:t>Use Square API to pull data in json format into local machine. We are interested in the density of venues around the neighborhood (such as how many restaurants there are around this particular neighborhood; if so, what kind of cuisine are they? Are they Korean, Italian, American or Vietnamese?...) Is this block specialized in pizza? (You know </a:t>
            </a:r>
            <a:r>
              <a:rPr lang="en-US" sz="1200" b="0" dirty="0" err="1"/>
              <a:t>Nyers</a:t>
            </a:r>
            <a:r>
              <a:rPr lang="en-US" sz="1200" b="0" dirty="0"/>
              <a:t> love pizza, so they wouldn’t go to pizza block to try </a:t>
            </a:r>
            <a:r>
              <a:rPr lang="en-US" sz="1200" b="0" dirty="0" err="1"/>
              <a:t>Vnese</a:t>
            </a:r>
            <a:r>
              <a:rPr lang="en-US" sz="1200" b="0" dirty="0"/>
              <a:t> rest)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Preparation: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Almost every dataset is messy, so before going into graphing and seeking insights, we have to clean it. (Like dropping duplicates, change the datatypes, </a:t>
            </a:r>
            <a:r>
              <a:rPr lang="en-US" dirty="0" err="1"/>
              <a:t>etc</a:t>
            </a:r>
            <a:r>
              <a:rPr lang="en-US"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Json (JS Object Notation) format is dictionary-like type of object, so we have to converse them into regular (tabular) </a:t>
            </a:r>
            <a:r>
              <a:rPr lang="en-US" dirty="0" err="1"/>
              <a:t>dataframe</a:t>
            </a:r>
            <a:r>
              <a:rPr lang="en-US" dirty="0"/>
              <a:t> to be consistent with our purpose.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Visualization: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be using tools in our disposal to create graphs (time series and bar charts) to see the trend of the data, and seek insights from them.</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also generate NYC map with traffic density and the venues </a:t>
            </a:r>
            <a:r>
              <a:rPr lang="en-US" dirty="0" err="1"/>
              <a:t>wordclouds</a:t>
            </a:r>
            <a:r>
              <a:rPr lang="en-US" dirty="0"/>
              <a:t>.</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251763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business’ purpose, we only focus on the traffic between 8AM-10PM since we want to open the restaurant, and it’s not very applicable to investigate the traffic from midnight to the early morning.</a:t>
            </a:r>
          </a:p>
          <a:p>
            <a:r>
              <a:rPr lang="en-US" dirty="0"/>
              <a:t>And the results we got: here are the top 5 stations with the most traffic presented by both color-coded bar chart and map.</a:t>
            </a:r>
          </a:p>
          <a:p>
            <a:r>
              <a:rPr lang="en-US" dirty="0"/>
              <a:t>If we look at the map, the bigger the circle, the more traffic that station has. </a:t>
            </a:r>
          </a:p>
          <a:p>
            <a:r>
              <a:rPr lang="en-US" dirty="0"/>
              <a:t>Here is the 34st – Penn Station with almost 5 millions turns, followed by 86 with a little over 3.5 million.</a:t>
            </a:r>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4.xml.rels><?xml version="1.0" encoding="UTF-8" standalone="yes"?>
<Relationships xmlns="http://schemas.openxmlformats.org/package/2006/relationships"><Relationship Id="rId8" Type="http://schemas.openxmlformats.org/officeDocument/2006/relationships/image" Target="../media/image24.png"/><Relationship Id="rId3" Type="http://schemas.microsoft.com/office/2007/relationships/hdphoto" Target="../media/hdphoto1.wdp"/><Relationship Id="rId7" Type="http://schemas.openxmlformats.org/officeDocument/2006/relationships/image" Target="../media/image23.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7" y="1434980"/>
            <a:ext cx="11490325" cy="823913"/>
          </a:xfrm>
        </p:spPr>
        <p:txBody>
          <a:bodyPr/>
          <a:lstStyle/>
          <a:p>
            <a:r>
              <a:rPr lang="en-US" sz="6000" b="1" dirty="0">
                <a:latin typeface="Bahnschrift SemiBold SemiConden" panose="020B0502040204020203" pitchFamily="34" charset="0"/>
                <a:cs typeface="Arabic Typesetting" panose="020B0604020202020204" pitchFamily="66" charset="-78"/>
              </a:rPr>
              <a:t>Regression Model</a:t>
            </a:r>
            <a:br>
              <a:rPr lang="en-US" sz="5000" b="1" dirty="0">
                <a:latin typeface="Bahnschrift SemiBold SemiConden" panose="020B0502040204020203" pitchFamily="34" charset="0"/>
                <a:cs typeface="Arabic Typesetting" panose="020B0604020202020204" pitchFamily="66" charset="-78"/>
              </a:rPr>
            </a:br>
            <a:r>
              <a:rPr lang="en-US" sz="5000" b="1" dirty="0">
                <a:latin typeface="Bahnschrift SemiBold SemiConden" panose="020B0502040204020203" pitchFamily="34" charset="0"/>
                <a:cs typeface="Arabic Typesetting" panose="020B0604020202020204" pitchFamily="66" charset="-78"/>
              </a:rPr>
              <a:t>Car price predictor web app</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a:xfrm>
            <a:off x="6673849" y="4901410"/>
            <a:ext cx="5167313" cy="518795"/>
          </a:xfrm>
        </p:spPr>
        <p:txBody>
          <a:bodyPr/>
          <a:lstStyle/>
          <a:p>
            <a:r>
              <a:rPr lang="en-US" sz="3000" dirty="0"/>
              <a:t>Friday, 16/04/2021</a:t>
            </a:r>
          </a:p>
        </p:txBody>
      </p:sp>
      <p:sp>
        <p:nvSpPr>
          <p:cNvPr id="12" name="Text Placeholder 2">
            <a:extLst>
              <a:ext uri="{FF2B5EF4-FFF2-40B4-BE49-F238E27FC236}">
                <a16:creationId xmlns:a16="http://schemas.microsoft.com/office/drawing/2014/main" id="{D0E97CE8-A235-45A5-9D1D-DE0240B05182}"/>
              </a:ext>
            </a:extLst>
          </p:cNvPr>
          <p:cNvSpPr txBox="1">
            <a:spLocks/>
          </p:cNvSpPr>
          <p:nvPr/>
        </p:nvSpPr>
        <p:spPr>
          <a:xfrm>
            <a:off x="0" y="4901410"/>
            <a:ext cx="5167313" cy="518795"/>
          </a:xfrm>
          <a:prstGeom prst="rect">
            <a:avLst/>
          </a:prstGeom>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b="1" dirty="0"/>
              <a:t>Steven L Truong</a:t>
            </a:r>
          </a:p>
        </p:txBody>
      </p:sp>
    </p:spTree>
    <p:extLst>
      <p:ext uri="{BB962C8B-B14F-4D97-AF65-F5344CB8AC3E}">
        <p14:creationId xmlns:p14="http://schemas.microsoft.com/office/powerpoint/2010/main" val="392783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94735" y="452798"/>
            <a:ext cx="3945194" cy="664123"/>
          </a:xfrm>
        </p:spPr>
        <p:txBody>
          <a:bodyPr>
            <a:noAutofit/>
          </a:bodyPr>
          <a:lstStyle/>
          <a:p>
            <a:r>
              <a:rPr lang="en-US" sz="3000" dirty="0">
                <a:latin typeface="Bahnschrift SemiBold" panose="020B0502040204020203" pitchFamily="34" charset="0"/>
              </a:rPr>
              <a:t>methodology</a:t>
            </a:r>
          </a:p>
        </p:txBody>
      </p:sp>
      <p:sp>
        <p:nvSpPr>
          <p:cNvPr id="4" name="Rectangle: Rounded Corners 3">
            <a:extLst>
              <a:ext uri="{FF2B5EF4-FFF2-40B4-BE49-F238E27FC236}">
                <a16:creationId xmlns:a16="http://schemas.microsoft.com/office/drawing/2014/main" id="{59D6DFE4-6197-447F-9513-7DD0D4E9D5E4}"/>
              </a:ext>
            </a:extLst>
          </p:cNvPr>
          <p:cNvSpPr/>
          <p:nvPr/>
        </p:nvSpPr>
        <p:spPr>
          <a:xfrm>
            <a:off x="1455088" y="1473717"/>
            <a:ext cx="2206274" cy="825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Bahnschrift SemiBold" panose="020B0502040204020203" pitchFamily="34" charset="0"/>
              </a:rPr>
              <a:t>Data Scraping and Preparation</a:t>
            </a:r>
          </a:p>
        </p:txBody>
      </p:sp>
      <p:sp>
        <p:nvSpPr>
          <p:cNvPr id="18" name="Rectangle: Rounded Corners 17">
            <a:extLst>
              <a:ext uri="{FF2B5EF4-FFF2-40B4-BE49-F238E27FC236}">
                <a16:creationId xmlns:a16="http://schemas.microsoft.com/office/drawing/2014/main" id="{61F4F74B-523B-43B2-A318-3DCF58221D9F}"/>
              </a:ext>
            </a:extLst>
          </p:cNvPr>
          <p:cNvSpPr/>
          <p:nvPr/>
        </p:nvSpPr>
        <p:spPr>
          <a:xfrm>
            <a:off x="1375576" y="3125856"/>
            <a:ext cx="2206274" cy="9542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latin typeface="Bahnschrift SemiBold" panose="020B0502040204020203" pitchFamily="34" charset="0"/>
              </a:rPr>
              <a:t>Exploratory Analysis</a:t>
            </a:r>
          </a:p>
        </p:txBody>
      </p:sp>
      <p:sp>
        <p:nvSpPr>
          <p:cNvPr id="19" name="Rectangle: Rounded Corners 18">
            <a:extLst>
              <a:ext uri="{FF2B5EF4-FFF2-40B4-BE49-F238E27FC236}">
                <a16:creationId xmlns:a16="http://schemas.microsoft.com/office/drawing/2014/main" id="{B5D83275-9509-44EF-82F8-BB00EAAFCF66}"/>
              </a:ext>
            </a:extLst>
          </p:cNvPr>
          <p:cNvSpPr/>
          <p:nvPr/>
        </p:nvSpPr>
        <p:spPr>
          <a:xfrm>
            <a:off x="1375576" y="4907170"/>
            <a:ext cx="2206274" cy="9542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latin typeface="Bahnschrift SemiBold" panose="020B0502040204020203" pitchFamily="34" charset="0"/>
              </a:rPr>
              <a:t>Modeling</a:t>
            </a:r>
          </a:p>
        </p:txBody>
      </p:sp>
      <p:sp>
        <p:nvSpPr>
          <p:cNvPr id="6" name="Arrow: Down 5">
            <a:extLst>
              <a:ext uri="{FF2B5EF4-FFF2-40B4-BE49-F238E27FC236}">
                <a16:creationId xmlns:a16="http://schemas.microsoft.com/office/drawing/2014/main" id="{248B30DF-3405-474A-BE9A-B09F10FD056B}"/>
              </a:ext>
            </a:extLst>
          </p:cNvPr>
          <p:cNvSpPr/>
          <p:nvPr/>
        </p:nvSpPr>
        <p:spPr>
          <a:xfrm>
            <a:off x="2367394" y="2348682"/>
            <a:ext cx="381662" cy="727257"/>
          </a:xfrm>
          <a:prstGeom prst="downArrow">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32D22D4E-DD8E-468F-A986-8691BD0173B6}"/>
              </a:ext>
            </a:extLst>
          </p:cNvPr>
          <p:cNvSpPr/>
          <p:nvPr/>
        </p:nvSpPr>
        <p:spPr>
          <a:xfrm>
            <a:off x="2367394" y="4129996"/>
            <a:ext cx="381662" cy="727257"/>
          </a:xfrm>
          <a:prstGeom prst="downArrow">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D50AD2-2BED-4A79-AD8E-6D6F60A53794}"/>
              </a:ext>
            </a:extLst>
          </p:cNvPr>
          <p:cNvSpPr txBox="1"/>
          <p:nvPr/>
        </p:nvSpPr>
        <p:spPr>
          <a:xfrm>
            <a:off x="4129375" y="1507996"/>
            <a:ext cx="6528021" cy="769441"/>
          </a:xfrm>
          <a:prstGeom prst="rect">
            <a:avLst/>
          </a:prstGeom>
          <a:noFill/>
        </p:spPr>
        <p:txBody>
          <a:bodyPr wrap="square" rtlCol="0">
            <a:spAutoFit/>
          </a:bodyPr>
          <a:lstStyle/>
          <a:p>
            <a:pPr marL="285750" indent="-285750">
              <a:buFont typeface="Arial" panose="020B0604020202020204" pitchFamily="34" charset="0"/>
              <a:buChar char="•"/>
            </a:pPr>
            <a:r>
              <a:rPr lang="en-US" sz="2200" b="1" dirty="0"/>
              <a:t>Use </a:t>
            </a:r>
            <a:r>
              <a:rPr lang="en-US" sz="2200" b="1" dirty="0" err="1"/>
              <a:t>BeaufulSoup</a:t>
            </a:r>
            <a:r>
              <a:rPr lang="en-US" sz="2200" b="1" dirty="0"/>
              <a:t> to scrape data from cars.com</a:t>
            </a:r>
          </a:p>
          <a:p>
            <a:pPr marL="285750" indent="-285750">
              <a:buFont typeface="Arial" panose="020B0604020202020204" pitchFamily="34" charset="0"/>
              <a:buChar char="•"/>
            </a:pPr>
            <a:r>
              <a:rPr lang="en-US" sz="2200" b="1" dirty="0"/>
              <a:t>Clean the data to be ready for EDA</a:t>
            </a:r>
          </a:p>
        </p:txBody>
      </p:sp>
      <p:sp>
        <p:nvSpPr>
          <p:cNvPr id="23" name="TextBox 22">
            <a:extLst>
              <a:ext uri="{FF2B5EF4-FFF2-40B4-BE49-F238E27FC236}">
                <a16:creationId xmlns:a16="http://schemas.microsoft.com/office/drawing/2014/main" id="{A48829F3-1005-44B5-A213-850FBBB6B88A}"/>
              </a:ext>
            </a:extLst>
          </p:cNvPr>
          <p:cNvSpPr txBox="1"/>
          <p:nvPr/>
        </p:nvSpPr>
        <p:spPr>
          <a:xfrm>
            <a:off x="4206517" y="3163467"/>
            <a:ext cx="6528021" cy="1107996"/>
          </a:xfrm>
          <a:prstGeom prst="rect">
            <a:avLst/>
          </a:prstGeom>
          <a:noFill/>
        </p:spPr>
        <p:txBody>
          <a:bodyPr wrap="square" rtlCol="0">
            <a:spAutoFit/>
          </a:bodyPr>
          <a:lstStyle/>
          <a:p>
            <a:pPr marL="285750" indent="-285750">
              <a:buFont typeface="Arial" panose="020B0604020202020204" pitchFamily="34" charset="0"/>
              <a:buChar char="•"/>
            </a:pPr>
            <a:r>
              <a:rPr lang="en-US" sz="2200" b="1" dirty="0"/>
              <a:t>Exploratory Data Analysis</a:t>
            </a:r>
          </a:p>
          <a:p>
            <a:pPr marL="285750" indent="-285750">
              <a:buFont typeface="Arial" panose="020B0604020202020204" pitchFamily="34" charset="0"/>
              <a:buChar char="•"/>
            </a:pPr>
            <a:r>
              <a:rPr lang="en-US" sz="2200" b="1" dirty="0"/>
              <a:t>Look at the features’ correlations for insights before modeling.</a:t>
            </a:r>
          </a:p>
        </p:txBody>
      </p:sp>
      <p:sp>
        <p:nvSpPr>
          <p:cNvPr id="24" name="TextBox 23">
            <a:extLst>
              <a:ext uri="{FF2B5EF4-FFF2-40B4-BE49-F238E27FC236}">
                <a16:creationId xmlns:a16="http://schemas.microsoft.com/office/drawing/2014/main" id="{442DBC9E-38B6-40CE-96F4-E068C96A13BA}"/>
              </a:ext>
            </a:extLst>
          </p:cNvPr>
          <p:cNvSpPr txBox="1"/>
          <p:nvPr/>
        </p:nvSpPr>
        <p:spPr>
          <a:xfrm>
            <a:off x="4129375" y="5010733"/>
            <a:ext cx="6528021" cy="769441"/>
          </a:xfrm>
          <a:prstGeom prst="rect">
            <a:avLst/>
          </a:prstGeom>
          <a:noFill/>
        </p:spPr>
        <p:txBody>
          <a:bodyPr wrap="square" rtlCol="0">
            <a:spAutoFit/>
          </a:bodyPr>
          <a:lstStyle/>
          <a:p>
            <a:pPr marL="285750" indent="-285750">
              <a:buFont typeface="Arial" panose="020B0604020202020204" pitchFamily="34" charset="0"/>
              <a:buChar char="•"/>
            </a:pPr>
            <a:r>
              <a:rPr lang="en-US" sz="2200" b="1" dirty="0"/>
              <a:t>Build baseline models.</a:t>
            </a:r>
          </a:p>
          <a:p>
            <a:pPr marL="285750" indent="-285750">
              <a:buFont typeface="Arial" panose="020B0604020202020204" pitchFamily="34" charset="0"/>
              <a:buChar char="•"/>
            </a:pPr>
            <a:r>
              <a:rPr lang="en-US" sz="2200" b="1" dirty="0"/>
              <a:t>Cross validation and choose the final model.</a:t>
            </a:r>
          </a:p>
        </p:txBody>
      </p:sp>
    </p:spTree>
    <p:extLst>
      <p:ext uri="{BB962C8B-B14F-4D97-AF65-F5344CB8AC3E}">
        <p14:creationId xmlns:p14="http://schemas.microsoft.com/office/powerpoint/2010/main" val="131124174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46566" y="389697"/>
            <a:ext cx="3866984" cy="735886"/>
          </a:xfrm>
        </p:spPr>
        <p:txBody>
          <a:bodyPr/>
          <a:lstStyle/>
          <a:p>
            <a:r>
              <a:rPr lang="en-US" sz="3000" dirty="0">
                <a:latin typeface="Bahnschrift SemiBold" panose="020B0502040204020203" pitchFamily="34" charset="0"/>
              </a:rPr>
              <a:t>DATA CLEANING</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11</a:t>
            </a:fld>
            <a:endParaRPr lang="en-US" dirty="0"/>
          </a:p>
        </p:txBody>
      </p:sp>
    </p:spTree>
    <p:extLst>
      <p:ext uri="{BB962C8B-B14F-4D97-AF65-F5344CB8AC3E}">
        <p14:creationId xmlns:p14="http://schemas.microsoft.com/office/powerpoint/2010/main" val="3117329688"/>
      </p:ext>
    </p:extLst>
  </p:cSld>
  <p:clrMapOvr>
    <a:masterClrMapping/>
  </p:clrMapOvr>
  <p:transition>
    <p:circl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46566" y="389697"/>
            <a:ext cx="3866984" cy="735886"/>
          </a:xfrm>
        </p:spPr>
        <p:txBody>
          <a:bodyPr/>
          <a:lstStyle/>
          <a:p>
            <a:r>
              <a:rPr lang="en-US" sz="3000" dirty="0">
                <a:latin typeface="Bahnschrift SemiBold" panose="020B0502040204020203" pitchFamily="34" charset="0"/>
              </a:rPr>
              <a:t>DATA CLEANING</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7" name="Content Placeholder 6" descr="A picture containing wheel&#10;&#10;Description automatically generated">
            <a:extLst>
              <a:ext uri="{FF2B5EF4-FFF2-40B4-BE49-F238E27FC236}">
                <a16:creationId xmlns:a16="http://schemas.microsoft.com/office/drawing/2014/main" id="{6406E98C-F085-4E6E-96F9-D060F347C6E5}"/>
              </a:ext>
            </a:extLst>
          </p:cNvPr>
          <p:cNvPicPr>
            <a:picLocks noGrp="1" noChangeAspect="1"/>
          </p:cNvPicPr>
          <p:nvPr>
            <p:ph idx="1"/>
          </p:nvPr>
        </p:nvPicPr>
        <p:blipFill>
          <a:blip r:embed="rId3"/>
          <a:stretch>
            <a:fillRect/>
          </a:stretch>
        </p:blipFill>
        <p:spPr>
          <a:xfrm>
            <a:off x="646566" y="1599702"/>
            <a:ext cx="3012517" cy="4518776"/>
          </a:xfrm>
        </p:spPr>
      </p:pic>
    </p:spTree>
    <p:extLst>
      <p:ext uri="{BB962C8B-B14F-4D97-AF65-F5344CB8AC3E}">
        <p14:creationId xmlns:p14="http://schemas.microsoft.com/office/powerpoint/2010/main" val="2585506756"/>
      </p:ext>
    </p:extLst>
  </p:cSld>
  <p:clrMapOvr>
    <a:masterClrMapping/>
  </p:clrMapOvr>
  <p:transition>
    <p:circl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46567" y="389697"/>
            <a:ext cx="3866984" cy="735886"/>
          </a:xfrm>
        </p:spPr>
        <p:txBody>
          <a:bodyPr/>
          <a:lstStyle/>
          <a:p>
            <a:r>
              <a:rPr lang="en-US" sz="3000" dirty="0">
                <a:latin typeface="Bahnschrift SemiBold" panose="020B0502040204020203" pitchFamily="34" charset="0"/>
              </a:rPr>
              <a:t>DATA CLEANING</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13</a:t>
            </a:fld>
            <a:endParaRPr lang="en-US" dirty="0"/>
          </a:p>
        </p:txBody>
      </p:sp>
      <p:pic>
        <p:nvPicPr>
          <p:cNvPr id="7" name="Content Placeholder 6" descr="A picture containing wheel&#10;&#10;Description automatically generated">
            <a:extLst>
              <a:ext uri="{FF2B5EF4-FFF2-40B4-BE49-F238E27FC236}">
                <a16:creationId xmlns:a16="http://schemas.microsoft.com/office/drawing/2014/main" id="{6406E98C-F085-4E6E-96F9-D060F347C6E5}"/>
              </a:ext>
            </a:extLst>
          </p:cNvPr>
          <p:cNvPicPr>
            <a:picLocks noGrp="1" noChangeAspect="1"/>
          </p:cNvPicPr>
          <p:nvPr>
            <p:ph idx="1"/>
          </p:nvPr>
        </p:nvPicPr>
        <p:blipFill>
          <a:blip r:embed="rId3"/>
          <a:stretch>
            <a:fillRect/>
          </a:stretch>
        </p:blipFill>
        <p:spPr>
          <a:xfrm>
            <a:off x="646566" y="1599702"/>
            <a:ext cx="3012517" cy="4518776"/>
          </a:xfrm>
        </p:spPr>
      </p:pic>
      <p:sp>
        <p:nvSpPr>
          <p:cNvPr id="11" name="Content Placeholder 16">
            <a:extLst>
              <a:ext uri="{FF2B5EF4-FFF2-40B4-BE49-F238E27FC236}">
                <a16:creationId xmlns:a16="http://schemas.microsoft.com/office/drawing/2014/main" id="{B275D076-DA1E-4689-8003-3ADCBDCDA327}"/>
              </a:ext>
            </a:extLst>
          </p:cNvPr>
          <p:cNvSpPr txBox="1">
            <a:spLocks/>
          </p:cNvSpPr>
          <p:nvPr/>
        </p:nvSpPr>
        <p:spPr>
          <a:xfrm>
            <a:off x="5639985" y="389697"/>
            <a:ext cx="5118129" cy="828657"/>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latin typeface="Bahnschrift SemiBold" panose="020B0502040204020203" pitchFamily="34" charset="0"/>
              </a:rPr>
              <a:t>Or we could say “cars cleaning”</a:t>
            </a:r>
          </a:p>
        </p:txBody>
      </p:sp>
    </p:spTree>
    <p:extLst>
      <p:ext uri="{BB962C8B-B14F-4D97-AF65-F5344CB8AC3E}">
        <p14:creationId xmlns:p14="http://schemas.microsoft.com/office/powerpoint/2010/main" val="733593639"/>
      </p:ext>
    </p:extLst>
  </p:cSld>
  <p:clrMapOvr>
    <a:masterClrMapping/>
  </p:clrMapOvr>
  <p:transition>
    <p:circl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46567" y="389697"/>
            <a:ext cx="3866984" cy="735886"/>
          </a:xfrm>
        </p:spPr>
        <p:txBody>
          <a:bodyPr/>
          <a:lstStyle/>
          <a:p>
            <a:r>
              <a:rPr lang="en-US" sz="3000" dirty="0">
                <a:latin typeface="Bahnschrift SemiBold" panose="020B0502040204020203" pitchFamily="34" charset="0"/>
              </a:rPr>
              <a:t>DATA CLEANING</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14</a:t>
            </a:fld>
            <a:endParaRPr lang="en-US" dirty="0"/>
          </a:p>
        </p:txBody>
      </p:sp>
      <p:sp>
        <p:nvSpPr>
          <p:cNvPr id="11" name="Content Placeholder 16">
            <a:extLst>
              <a:ext uri="{FF2B5EF4-FFF2-40B4-BE49-F238E27FC236}">
                <a16:creationId xmlns:a16="http://schemas.microsoft.com/office/drawing/2014/main" id="{B275D076-DA1E-4689-8003-3ADCBDCDA327}"/>
              </a:ext>
            </a:extLst>
          </p:cNvPr>
          <p:cNvSpPr txBox="1">
            <a:spLocks/>
          </p:cNvSpPr>
          <p:nvPr/>
        </p:nvSpPr>
        <p:spPr>
          <a:xfrm>
            <a:off x="5639985" y="389697"/>
            <a:ext cx="5118129" cy="828657"/>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latin typeface="Bahnschrift SemiBold" panose="020B0502040204020203" pitchFamily="34" charset="0"/>
              </a:rPr>
              <a:t>Or we could say “cars cleaning”</a:t>
            </a:r>
          </a:p>
        </p:txBody>
      </p:sp>
      <p:pic>
        <p:nvPicPr>
          <p:cNvPr id="12" name="Content Placeholder 7" descr="A picture containing car, outdoor, ground, transport&#10;&#10;Description automatically generated">
            <a:extLst>
              <a:ext uri="{FF2B5EF4-FFF2-40B4-BE49-F238E27FC236}">
                <a16:creationId xmlns:a16="http://schemas.microsoft.com/office/drawing/2014/main" id="{37385CB3-0ECA-4976-8426-7378705A0CE6}"/>
              </a:ext>
            </a:extLst>
          </p:cNvPr>
          <p:cNvPicPr>
            <a:picLocks noChangeAspect="1"/>
          </p:cNvPicPr>
          <p:nvPr/>
        </p:nvPicPr>
        <p:blipFill>
          <a:blip r:embed="rId3"/>
          <a:stretch>
            <a:fillRect/>
          </a:stretch>
        </p:blipFill>
        <p:spPr>
          <a:xfrm>
            <a:off x="646567" y="1497013"/>
            <a:ext cx="3012517" cy="4518776"/>
          </a:xfrm>
          <a:prstGeom prst="rect">
            <a:avLst/>
          </a:prstGeom>
        </p:spPr>
      </p:pic>
      <p:sp>
        <p:nvSpPr>
          <p:cNvPr id="13" name="Content Placeholder 16">
            <a:extLst>
              <a:ext uri="{FF2B5EF4-FFF2-40B4-BE49-F238E27FC236}">
                <a16:creationId xmlns:a16="http://schemas.microsoft.com/office/drawing/2014/main" id="{882C09B7-676B-41BC-9A61-95313DDC8BF1}"/>
              </a:ext>
            </a:extLst>
          </p:cNvPr>
          <p:cNvSpPr txBox="1">
            <a:spLocks/>
          </p:cNvSpPr>
          <p:nvPr/>
        </p:nvSpPr>
        <p:spPr>
          <a:xfrm>
            <a:off x="4451684" y="2785648"/>
            <a:ext cx="6545179" cy="1286704"/>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a:solidFill>
                  <a:srgbClr val="00B050"/>
                </a:solidFill>
                <a:latin typeface="Bahnschrift SemiBold" panose="020B0502040204020203" pitchFamily="34" charset="0"/>
              </a:rPr>
              <a:t>187,168</a:t>
            </a:r>
            <a:r>
              <a:rPr lang="en-US" sz="2200" b="1" dirty="0">
                <a:latin typeface="Bahnschrift SemiBold" panose="020B0502040204020203" pitchFamily="34" charset="0"/>
              </a:rPr>
              <a:t> raw data points were scraped.</a:t>
            </a:r>
          </a:p>
          <a:p>
            <a:r>
              <a:rPr lang="en-US" sz="2200" b="1" dirty="0">
                <a:latin typeface="Bahnschrift SemiBold" panose="020B0502040204020203" pitchFamily="34" charset="0"/>
              </a:rPr>
              <a:t>Clean data set has </a:t>
            </a:r>
            <a:r>
              <a:rPr lang="en-US" sz="2200" b="1" dirty="0">
                <a:solidFill>
                  <a:srgbClr val="00B050"/>
                </a:solidFill>
                <a:latin typeface="Bahnschrift SemiBold" panose="020B0502040204020203" pitchFamily="34" charset="0"/>
              </a:rPr>
              <a:t>122,351</a:t>
            </a:r>
            <a:r>
              <a:rPr lang="en-US" sz="2200" b="1" dirty="0">
                <a:latin typeface="Bahnschrift SemiBold" panose="020B0502040204020203" pitchFamily="34" charset="0"/>
              </a:rPr>
              <a:t> rows and </a:t>
            </a:r>
            <a:r>
              <a:rPr lang="en-US" sz="2200" b="1" dirty="0">
                <a:solidFill>
                  <a:srgbClr val="00B050"/>
                </a:solidFill>
                <a:latin typeface="Bahnschrift SemiBold" panose="020B0502040204020203" pitchFamily="34" charset="0"/>
              </a:rPr>
              <a:t>18</a:t>
            </a:r>
            <a:r>
              <a:rPr lang="en-US" sz="2200" b="1" dirty="0">
                <a:latin typeface="Bahnschrift SemiBold" panose="020B0502040204020203" pitchFamily="34" charset="0"/>
              </a:rPr>
              <a:t> columns</a:t>
            </a:r>
          </a:p>
        </p:txBody>
      </p:sp>
    </p:spTree>
    <p:extLst>
      <p:ext uri="{BB962C8B-B14F-4D97-AF65-F5344CB8AC3E}">
        <p14:creationId xmlns:p14="http://schemas.microsoft.com/office/powerpoint/2010/main" val="1789809742"/>
      </p:ext>
    </p:extLst>
  </p:cSld>
  <p:clrMapOvr>
    <a:masterClrMapping/>
  </p:clrMapOvr>
  <p:transition>
    <p:circl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46567" y="389697"/>
            <a:ext cx="3866984" cy="735886"/>
          </a:xfrm>
        </p:spPr>
        <p:txBody>
          <a:bodyPr/>
          <a:lstStyle/>
          <a:p>
            <a:r>
              <a:rPr lang="en-US" sz="3000" dirty="0">
                <a:latin typeface="Bahnschrift SemiBold" panose="020B0502040204020203" pitchFamily="34" charset="0"/>
              </a:rPr>
              <a:t>EDA</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15</a:t>
            </a:fld>
            <a:endParaRPr lang="en-US" dirty="0"/>
          </a:p>
        </p:txBody>
      </p:sp>
      <p:pic>
        <p:nvPicPr>
          <p:cNvPr id="15" name="Picture 14" descr="Chart, treemap chart&#10;&#10;Description automatically generated">
            <a:extLst>
              <a:ext uri="{FF2B5EF4-FFF2-40B4-BE49-F238E27FC236}">
                <a16:creationId xmlns:a16="http://schemas.microsoft.com/office/drawing/2014/main" id="{4C83B403-818C-42D5-97CE-8A4F4246E305}"/>
              </a:ext>
            </a:extLst>
          </p:cNvPr>
          <p:cNvPicPr>
            <a:picLocks noChangeAspect="1"/>
          </p:cNvPicPr>
          <p:nvPr/>
        </p:nvPicPr>
        <p:blipFill>
          <a:blip r:embed="rId3"/>
          <a:stretch>
            <a:fillRect/>
          </a:stretch>
        </p:blipFill>
        <p:spPr>
          <a:xfrm>
            <a:off x="4686611" y="451522"/>
            <a:ext cx="7443696" cy="5954956"/>
          </a:xfrm>
          <a:prstGeom prst="rect">
            <a:avLst/>
          </a:prstGeom>
        </p:spPr>
      </p:pic>
      <p:sp>
        <p:nvSpPr>
          <p:cNvPr id="17" name="Content Placeholder 16">
            <a:extLst>
              <a:ext uri="{FF2B5EF4-FFF2-40B4-BE49-F238E27FC236}">
                <a16:creationId xmlns:a16="http://schemas.microsoft.com/office/drawing/2014/main" id="{9FEE563D-E564-4A8D-82D7-62104138F4B1}"/>
              </a:ext>
            </a:extLst>
          </p:cNvPr>
          <p:cNvSpPr>
            <a:spLocks noGrp="1"/>
          </p:cNvSpPr>
          <p:nvPr>
            <p:ph idx="1"/>
          </p:nvPr>
        </p:nvSpPr>
        <p:spPr>
          <a:xfrm>
            <a:off x="646567" y="1485840"/>
            <a:ext cx="3866984" cy="4315192"/>
          </a:xfrm>
        </p:spPr>
        <p:txBody>
          <a:bodyPr/>
          <a:lstStyle/>
          <a:p>
            <a:r>
              <a:rPr lang="en-US" sz="2000" b="1" dirty="0">
                <a:latin typeface="Bahnschrift SemiBold" panose="020B0502040204020203" pitchFamily="34" charset="0"/>
              </a:rPr>
              <a:t>Price is </a:t>
            </a:r>
            <a:r>
              <a:rPr lang="en-US" sz="2000" b="1" dirty="0">
                <a:solidFill>
                  <a:schemeClr val="accent5">
                    <a:lumMod val="75000"/>
                    <a:lumOff val="25000"/>
                  </a:schemeClr>
                </a:solidFill>
                <a:latin typeface="Bahnschrift SemiBold" panose="020B0502040204020203" pitchFamily="34" charset="0"/>
              </a:rPr>
              <a:t>positively correlated </a:t>
            </a:r>
            <a:r>
              <a:rPr lang="en-US" sz="2000" b="1" dirty="0">
                <a:latin typeface="Bahnschrift SemiBold" panose="020B0502040204020203" pitchFamily="34" charset="0"/>
              </a:rPr>
              <a:t>with Model Year and </a:t>
            </a:r>
            <a:r>
              <a:rPr lang="en-US" sz="2000" b="1" dirty="0">
                <a:solidFill>
                  <a:schemeClr val="accent1"/>
                </a:solidFill>
                <a:latin typeface="Bahnschrift SemiBold" panose="020B0502040204020203" pitchFamily="34" charset="0"/>
              </a:rPr>
              <a:t>negatively correlated </a:t>
            </a:r>
            <a:r>
              <a:rPr lang="en-US" sz="2000" b="1" dirty="0">
                <a:latin typeface="Bahnschrift SemiBold" panose="020B0502040204020203" pitchFamily="34" charset="0"/>
              </a:rPr>
              <a:t>with Mileage.</a:t>
            </a:r>
          </a:p>
          <a:p>
            <a:r>
              <a:rPr lang="en-US" sz="2000" b="1" dirty="0">
                <a:latin typeface="Bahnschrift SemiBold" panose="020B0502040204020203" pitchFamily="34" charset="0"/>
              </a:rPr>
              <a:t>Slightly positively correlated with </a:t>
            </a:r>
            <a:r>
              <a:rPr lang="en-US" sz="2000" b="1" dirty="0" err="1">
                <a:latin typeface="Bahnschrift SemiBold" panose="020B0502040204020203" pitchFamily="34" charset="0"/>
              </a:rPr>
              <a:t>num_ent_features</a:t>
            </a:r>
            <a:r>
              <a:rPr lang="en-US" sz="2000" b="1" dirty="0">
                <a:latin typeface="Bahnschrift SemiBold" panose="020B0502040204020203" pitchFamily="34" charset="0"/>
              </a:rPr>
              <a:t>.</a:t>
            </a:r>
          </a:p>
          <a:p>
            <a:r>
              <a:rPr lang="en-US" sz="2000" b="1" dirty="0">
                <a:latin typeface="Bahnschrift SemiBold" panose="020B0502040204020203" pitchFamily="34" charset="0"/>
              </a:rPr>
              <a:t>Not so much for the rest of the features.</a:t>
            </a:r>
          </a:p>
        </p:txBody>
      </p:sp>
      <p:sp>
        <p:nvSpPr>
          <p:cNvPr id="6" name="Rectangle: Rounded Corners 5">
            <a:extLst>
              <a:ext uri="{FF2B5EF4-FFF2-40B4-BE49-F238E27FC236}">
                <a16:creationId xmlns:a16="http://schemas.microsoft.com/office/drawing/2014/main" id="{0D47B465-7839-4379-80D5-05100639E7D8}"/>
              </a:ext>
            </a:extLst>
          </p:cNvPr>
          <p:cNvSpPr/>
          <p:nvPr/>
        </p:nvSpPr>
        <p:spPr>
          <a:xfrm>
            <a:off x="429370" y="1465028"/>
            <a:ext cx="4084181" cy="19639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0163B25-300B-4676-A6D2-8FD9D475F42A}"/>
              </a:ext>
            </a:extLst>
          </p:cNvPr>
          <p:cNvSpPr/>
          <p:nvPr/>
        </p:nvSpPr>
        <p:spPr>
          <a:xfrm>
            <a:off x="5554824" y="5165557"/>
            <a:ext cx="1287136" cy="466633"/>
          </a:xfrm>
          <a:prstGeom prst="round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3938642"/>
      </p:ext>
    </p:extLst>
  </p:cSld>
  <p:clrMapOvr>
    <a:masterClrMapping/>
  </p:clrMapOvr>
  <p:transition>
    <p:circl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46567" y="389697"/>
            <a:ext cx="3866984" cy="735886"/>
          </a:xfrm>
        </p:spPr>
        <p:txBody>
          <a:bodyPr/>
          <a:lstStyle/>
          <a:p>
            <a:r>
              <a:rPr lang="en-US" sz="3000" dirty="0">
                <a:latin typeface="Bahnschrift SemiBold" panose="020B0502040204020203" pitchFamily="34" charset="0"/>
              </a:rPr>
              <a:t>EDA</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16</a:t>
            </a:fld>
            <a:endParaRPr lang="en-US" dirty="0"/>
          </a:p>
        </p:txBody>
      </p:sp>
      <p:sp>
        <p:nvSpPr>
          <p:cNvPr id="17" name="Content Placeholder 16">
            <a:extLst>
              <a:ext uri="{FF2B5EF4-FFF2-40B4-BE49-F238E27FC236}">
                <a16:creationId xmlns:a16="http://schemas.microsoft.com/office/drawing/2014/main" id="{9FEE563D-E564-4A8D-82D7-62104138F4B1}"/>
              </a:ext>
            </a:extLst>
          </p:cNvPr>
          <p:cNvSpPr>
            <a:spLocks noGrp="1"/>
          </p:cNvSpPr>
          <p:nvPr>
            <p:ph idx="1"/>
          </p:nvPr>
        </p:nvSpPr>
        <p:spPr>
          <a:xfrm>
            <a:off x="646567" y="1485840"/>
            <a:ext cx="3866984" cy="4315192"/>
          </a:xfrm>
        </p:spPr>
        <p:txBody>
          <a:bodyPr/>
          <a:lstStyle/>
          <a:p>
            <a:r>
              <a:rPr lang="en-US" sz="2000" b="1" dirty="0">
                <a:latin typeface="Bahnschrift SemiBold" panose="020B0502040204020203" pitchFamily="34" charset="0"/>
              </a:rPr>
              <a:t>Price is positively correlated with Model Year.</a:t>
            </a:r>
          </a:p>
          <a:p>
            <a:r>
              <a:rPr lang="en-US" sz="2000" b="1" dirty="0">
                <a:latin typeface="Bahnschrift SemiBold" panose="020B0502040204020203" pitchFamily="34" charset="0"/>
              </a:rPr>
              <a:t>There are outliers all over the place.</a:t>
            </a:r>
          </a:p>
          <a:p>
            <a:r>
              <a:rPr lang="en-US" sz="2000" b="1" dirty="0">
                <a:latin typeface="Bahnschrift SemiBold" panose="020B0502040204020203" pitchFamily="34" charset="0"/>
              </a:rPr>
              <a:t>Generally speaking, the newer the more expensive car.</a:t>
            </a:r>
          </a:p>
        </p:txBody>
      </p:sp>
      <p:pic>
        <p:nvPicPr>
          <p:cNvPr id="5" name="Picture 4" descr="Chart&#10;&#10;Description automatically generated">
            <a:extLst>
              <a:ext uri="{FF2B5EF4-FFF2-40B4-BE49-F238E27FC236}">
                <a16:creationId xmlns:a16="http://schemas.microsoft.com/office/drawing/2014/main" id="{1DD90FCE-5A21-4CF9-98B3-A5DB75176485}"/>
              </a:ext>
            </a:extLst>
          </p:cNvPr>
          <p:cNvPicPr>
            <a:picLocks noChangeAspect="1"/>
          </p:cNvPicPr>
          <p:nvPr/>
        </p:nvPicPr>
        <p:blipFill>
          <a:blip r:embed="rId3"/>
          <a:stretch>
            <a:fillRect/>
          </a:stretch>
        </p:blipFill>
        <p:spPr>
          <a:xfrm>
            <a:off x="4632794" y="582433"/>
            <a:ext cx="7116418" cy="5693134"/>
          </a:xfrm>
          <a:prstGeom prst="rect">
            <a:avLst/>
          </a:prstGeom>
        </p:spPr>
      </p:pic>
      <p:sp>
        <p:nvSpPr>
          <p:cNvPr id="6" name="Rectangle: Rounded Corners 5">
            <a:extLst>
              <a:ext uri="{FF2B5EF4-FFF2-40B4-BE49-F238E27FC236}">
                <a16:creationId xmlns:a16="http://schemas.microsoft.com/office/drawing/2014/main" id="{3E6E9909-5FC8-485C-B17A-0C971001C13E}"/>
              </a:ext>
            </a:extLst>
          </p:cNvPr>
          <p:cNvSpPr/>
          <p:nvPr/>
        </p:nvSpPr>
        <p:spPr>
          <a:xfrm>
            <a:off x="488991" y="3643436"/>
            <a:ext cx="4084181" cy="9714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3678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17</a:t>
            </a:fld>
            <a:endParaRPr lang="en-US" dirty="0"/>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latin typeface="Bahnschrift SemiBold" panose="020B0502040204020203" pitchFamily="34" charset="0"/>
              </a:rPr>
              <a:t>Pre features engineered.</a:t>
            </a:r>
          </a:p>
          <a:p>
            <a:endParaRPr lang="en-US" sz="3600" b="1" dirty="0">
              <a:latin typeface="Bahnschrift SemiBold" panose="020B0502040204020203" pitchFamily="34" charset="0"/>
            </a:endParaRPr>
          </a:p>
        </p:txBody>
      </p:sp>
    </p:spTree>
    <p:extLst>
      <p:ext uri="{BB962C8B-B14F-4D97-AF65-F5344CB8AC3E}">
        <p14:creationId xmlns:p14="http://schemas.microsoft.com/office/powerpoint/2010/main" val="1974586861"/>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18</a:t>
            </a:fld>
            <a:endParaRPr lang="en-US" dirty="0"/>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latin typeface="Bahnschrift SemiBold" panose="020B0502040204020203" pitchFamily="34" charset="0"/>
              </a:rPr>
              <a:t>Pre features engineered.</a:t>
            </a:r>
          </a:p>
          <a:p>
            <a:endParaRPr lang="en-US" sz="3600" b="1" dirty="0">
              <a:latin typeface="Bahnschrift SemiBold" panose="020B0502040204020203" pitchFamily="34" charset="0"/>
            </a:endParaRPr>
          </a:p>
        </p:txBody>
      </p:sp>
      <p:sp>
        <p:nvSpPr>
          <p:cNvPr id="8" name="Content Placeholder 16">
            <a:extLst>
              <a:ext uri="{FF2B5EF4-FFF2-40B4-BE49-F238E27FC236}">
                <a16:creationId xmlns:a16="http://schemas.microsoft.com/office/drawing/2014/main" id="{4B48A9CD-877A-44C6-97A9-C7DA5159DFC1}"/>
              </a:ext>
            </a:extLst>
          </p:cNvPr>
          <p:cNvSpPr txBox="1">
            <a:spLocks/>
          </p:cNvSpPr>
          <p:nvPr/>
        </p:nvSpPr>
        <p:spPr>
          <a:xfrm>
            <a:off x="908519" y="1690629"/>
            <a:ext cx="4152765" cy="431519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a:latin typeface="Bahnschrift SemiBold" panose="020B0502040204020203" pitchFamily="34" charset="0"/>
            </a:endParaRPr>
          </a:p>
          <a:p>
            <a:r>
              <a:rPr lang="en-US" sz="2000" b="1">
                <a:solidFill>
                  <a:schemeClr val="accent1"/>
                </a:solidFill>
                <a:latin typeface="Bahnschrift SemiBold" panose="020B0502040204020203" pitchFamily="34" charset="0"/>
              </a:rPr>
              <a:t>Linear Regression Model:</a:t>
            </a:r>
          </a:p>
          <a:p>
            <a:pPr lvl="1"/>
            <a:r>
              <a:rPr lang="en-US" sz="2000" b="1">
                <a:latin typeface="Bahnschrift SemiBold" panose="020B0502040204020203" pitchFamily="34" charset="0"/>
              </a:rPr>
              <a:t>R^2 for test set: </a:t>
            </a:r>
            <a:r>
              <a:rPr lang="en-US" sz="2000" b="1">
                <a:solidFill>
                  <a:schemeClr val="accent5">
                    <a:lumMod val="50000"/>
                    <a:lumOff val="50000"/>
                  </a:schemeClr>
                </a:solidFill>
                <a:latin typeface="Bahnschrift SemiBold" panose="020B0502040204020203" pitchFamily="34" charset="0"/>
              </a:rPr>
              <a:t>0.290</a:t>
            </a:r>
          </a:p>
          <a:p>
            <a:pPr marL="457200" lvl="1" indent="0">
              <a:buFont typeface="Arial" panose="020B0604020202020204" pitchFamily="34" charset="0"/>
              <a:buNone/>
            </a:pPr>
            <a:endParaRPr lang="en-US" sz="2000" b="1">
              <a:solidFill>
                <a:schemeClr val="accent5">
                  <a:lumMod val="50000"/>
                  <a:lumOff val="50000"/>
                </a:schemeClr>
              </a:solidFill>
              <a:latin typeface="Bahnschrift SemiBold" panose="020B0502040204020203" pitchFamily="34" charset="0"/>
            </a:endParaRPr>
          </a:p>
          <a:p>
            <a:r>
              <a:rPr lang="en-US" sz="2000" b="1">
                <a:solidFill>
                  <a:schemeClr val="accent1"/>
                </a:solidFill>
                <a:latin typeface="Bahnschrift SemiBold" panose="020B0502040204020203" pitchFamily="34" charset="0"/>
              </a:rPr>
              <a:t>Polynomial Regression Model:</a:t>
            </a:r>
          </a:p>
          <a:p>
            <a:pPr lvl="1"/>
            <a:r>
              <a:rPr lang="en-US" sz="2000" b="1">
                <a:latin typeface="Bahnschrift SemiBold" panose="020B0502040204020203" pitchFamily="34" charset="0"/>
              </a:rPr>
              <a:t>R^2 for test set: </a:t>
            </a:r>
            <a:r>
              <a:rPr lang="en-US" sz="2000" b="1">
                <a:solidFill>
                  <a:schemeClr val="accent5">
                    <a:lumMod val="50000"/>
                    <a:lumOff val="50000"/>
                  </a:schemeClr>
                </a:solidFill>
                <a:latin typeface="Bahnschrift SemiBold" panose="020B0502040204020203" pitchFamily="34" charset="0"/>
              </a:rPr>
              <a:t>0.474</a:t>
            </a:r>
          </a:p>
          <a:p>
            <a:endParaRPr lang="en-US" sz="2000" b="1" dirty="0">
              <a:latin typeface="Bahnschrift SemiBold" panose="020B0502040204020203" pitchFamily="34" charset="0"/>
            </a:endParaRPr>
          </a:p>
        </p:txBody>
      </p:sp>
    </p:spTree>
    <p:extLst>
      <p:ext uri="{BB962C8B-B14F-4D97-AF65-F5344CB8AC3E}">
        <p14:creationId xmlns:p14="http://schemas.microsoft.com/office/powerpoint/2010/main" val="57785071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19</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1690629"/>
            <a:ext cx="4152765" cy="4315192"/>
          </a:xfrm>
        </p:spPr>
        <p:txBody>
          <a:bodyPr/>
          <a:lstStyle/>
          <a:p>
            <a:endParaRPr lang="en-US" sz="2000" b="1" dirty="0">
              <a:latin typeface="Bahnschrift SemiBold" panose="020B0502040204020203" pitchFamily="34" charset="0"/>
            </a:endParaRPr>
          </a:p>
          <a:p>
            <a:r>
              <a:rPr lang="en-US" sz="2000" b="1" dirty="0">
                <a:solidFill>
                  <a:schemeClr val="accent1"/>
                </a:solidFill>
                <a:latin typeface="Bahnschrift SemiBold" panose="020B0502040204020203" pitchFamily="34" charset="0"/>
              </a:rPr>
              <a:t>Linear Regression Model:</a:t>
            </a:r>
          </a:p>
          <a:p>
            <a:pPr lvl="1"/>
            <a:r>
              <a:rPr lang="en-US" sz="2000" b="1" dirty="0">
                <a:latin typeface="Bahnschrift SemiBold" panose="020B0502040204020203" pitchFamily="34" charset="0"/>
              </a:rPr>
              <a:t>R^2 for test set: </a:t>
            </a:r>
            <a:r>
              <a:rPr lang="en-US" sz="2000" b="1" dirty="0">
                <a:solidFill>
                  <a:schemeClr val="accent5">
                    <a:lumMod val="50000"/>
                    <a:lumOff val="50000"/>
                  </a:schemeClr>
                </a:solidFill>
                <a:latin typeface="Bahnschrift SemiBold" panose="020B0502040204020203" pitchFamily="34" charset="0"/>
              </a:rPr>
              <a:t>0.290</a:t>
            </a:r>
          </a:p>
          <a:p>
            <a:pPr marL="457200" lvl="1" indent="0">
              <a:buNone/>
            </a:pPr>
            <a:endParaRPr lang="en-US" sz="2000" b="1" dirty="0">
              <a:solidFill>
                <a:schemeClr val="accent5">
                  <a:lumMod val="50000"/>
                  <a:lumOff val="50000"/>
                </a:schemeClr>
              </a:solidFill>
              <a:latin typeface="Bahnschrift SemiBold" panose="020B0502040204020203" pitchFamily="34" charset="0"/>
            </a:endParaRPr>
          </a:p>
          <a:p>
            <a:r>
              <a:rPr lang="en-US" sz="2000" b="1" dirty="0">
                <a:solidFill>
                  <a:schemeClr val="accent1"/>
                </a:solidFill>
                <a:latin typeface="Bahnschrift SemiBold" panose="020B0502040204020203" pitchFamily="34" charset="0"/>
              </a:rPr>
              <a:t>Polynomial Regression Model:</a:t>
            </a:r>
          </a:p>
          <a:p>
            <a:pPr lvl="1"/>
            <a:r>
              <a:rPr lang="en-US" sz="2000" b="1" dirty="0">
                <a:latin typeface="Bahnschrift SemiBold" panose="020B0502040204020203" pitchFamily="34" charset="0"/>
              </a:rPr>
              <a:t>R^2 for test set: </a:t>
            </a:r>
            <a:r>
              <a:rPr lang="en-US" sz="2000" b="1" dirty="0">
                <a:solidFill>
                  <a:schemeClr val="accent5">
                    <a:lumMod val="50000"/>
                    <a:lumOff val="50000"/>
                  </a:schemeClr>
                </a:solidFill>
                <a:latin typeface="Bahnschrift SemiBold" panose="020B0502040204020203" pitchFamily="34" charset="0"/>
              </a:rPr>
              <a:t>0.474</a:t>
            </a:r>
          </a:p>
          <a:p>
            <a:endParaRPr lang="en-US" sz="2000" b="1" dirty="0">
              <a:latin typeface="Bahnschrift SemiBold" panose="020B0502040204020203" pitchFamily="34" charset="0"/>
            </a:endParaRPr>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latin typeface="Bahnschrift SemiBold" panose="020B0502040204020203" pitchFamily="34" charset="0"/>
              </a:rPr>
              <a:t>Pre features engineered.</a:t>
            </a:r>
          </a:p>
          <a:p>
            <a:endParaRPr lang="en-US" sz="36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108619"/>
            <a:ext cx="4884821" cy="464076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dirty="0">
              <a:latin typeface="Bahnschrift SemiBold" panose="020B0502040204020203" pitchFamily="34" charset="0"/>
            </a:endParaRPr>
          </a:p>
          <a:p>
            <a:r>
              <a:rPr lang="en-US" sz="2000" b="1" dirty="0">
                <a:solidFill>
                  <a:schemeClr val="accent1"/>
                </a:solidFill>
                <a:latin typeface="Bahnschrift SemiBold" panose="020B0502040204020203" pitchFamily="34" charset="0"/>
              </a:rPr>
              <a:t>Random Forest Regressor:</a:t>
            </a:r>
          </a:p>
          <a:p>
            <a:pPr lvl="1"/>
            <a:r>
              <a:rPr lang="en-US" sz="2000" b="1" dirty="0">
                <a:latin typeface="Bahnschrift SemiBold" panose="020B0502040204020203" pitchFamily="34" charset="0"/>
              </a:rPr>
              <a:t>R^2 for test set: </a:t>
            </a:r>
            <a:r>
              <a:rPr lang="en-US" sz="2000" b="1" dirty="0">
                <a:solidFill>
                  <a:schemeClr val="accent5">
                    <a:lumMod val="50000"/>
                    <a:lumOff val="50000"/>
                  </a:schemeClr>
                </a:solidFill>
                <a:latin typeface="Bahnschrift SemiBold" panose="020B0502040204020203" pitchFamily="34" charset="0"/>
              </a:rPr>
              <a:t>0.577</a:t>
            </a:r>
          </a:p>
          <a:p>
            <a:pPr marL="457200" lvl="1" indent="0">
              <a:buNone/>
            </a:pPr>
            <a:endParaRPr lang="en-US" sz="2000" b="1" dirty="0">
              <a:solidFill>
                <a:schemeClr val="accent5">
                  <a:lumMod val="50000"/>
                  <a:lumOff val="50000"/>
                </a:schemeClr>
              </a:solidFill>
              <a:latin typeface="Bahnschrift SemiBold" panose="020B0502040204020203" pitchFamily="34" charset="0"/>
            </a:endParaRPr>
          </a:p>
          <a:p>
            <a:r>
              <a:rPr lang="en-US" sz="2000" dirty="0">
                <a:solidFill>
                  <a:schemeClr val="accent1"/>
                </a:solidFill>
                <a:latin typeface="Bahnschrift SemiBold" panose="020B0502040204020203" pitchFamily="34" charset="0"/>
              </a:rPr>
              <a:t>Gradient Boosted Regressor:</a:t>
            </a:r>
          </a:p>
          <a:p>
            <a:pPr lvl="1"/>
            <a:r>
              <a:rPr lang="en-US" sz="2000" b="1" dirty="0">
                <a:latin typeface="Bahnschrift SemiBold" panose="020B0502040204020203" pitchFamily="34" charset="0"/>
              </a:rPr>
              <a:t>R^2 for test set: </a:t>
            </a:r>
            <a:r>
              <a:rPr lang="en-US" sz="2000" b="1" dirty="0">
                <a:solidFill>
                  <a:schemeClr val="accent5">
                    <a:lumMod val="50000"/>
                    <a:lumOff val="50000"/>
                  </a:schemeClr>
                </a:solidFill>
                <a:latin typeface="Bahnschrift SemiBold" panose="020B0502040204020203" pitchFamily="34" charset="0"/>
              </a:rPr>
              <a:t>0.605</a:t>
            </a:r>
          </a:p>
          <a:p>
            <a:pPr marL="457200" lvl="1" indent="0">
              <a:buNone/>
            </a:pPr>
            <a:endParaRPr lang="en-US" sz="2000" b="1" dirty="0">
              <a:solidFill>
                <a:schemeClr val="accent5">
                  <a:lumMod val="50000"/>
                  <a:lumOff val="50000"/>
                </a:schemeClr>
              </a:solidFill>
              <a:latin typeface="Bahnschrift SemiBold" panose="020B0502040204020203" pitchFamily="34" charset="0"/>
            </a:endParaRPr>
          </a:p>
          <a:p>
            <a:r>
              <a:rPr lang="en-US" sz="2000" b="1" dirty="0">
                <a:solidFill>
                  <a:schemeClr val="accent1"/>
                </a:solidFill>
                <a:latin typeface="Bahnschrift SemiBold" panose="020B0502040204020203" pitchFamily="34" charset="0"/>
              </a:rPr>
              <a:t>Extreme Gradient Boosting (</a:t>
            </a:r>
            <a:r>
              <a:rPr lang="en-US" sz="2000" b="1" dirty="0" err="1">
                <a:solidFill>
                  <a:schemeClr val="accent1"/>
                </a:solidFill>
                <a:latin typeface="Bahnschrift SemiBold" panose="020B0502040204020203" pitchFamily="34" charset="0"/>
              </a:rPr>
              <a:t>XGBoost</a:t>
            </a:r>
            <a:r>
              <a:rPr lang="en-US" sz="2000" b="1" dirty="0">
                <a:solidFill>
                  <a:schemeClr val="accent1"/>
                </a:solidFill>
                <a:latin typeface="Bahnschrift SemiBold" panose="020B0502040204020203" pitchFamily="34" charset="0"/>
              </a:rPr>
              <a:t>):</a:t>
            </a:r>
          </a:p>
          <a:p>
            <a:pPr lvl="1"/>
            <a:r>
              <a:rPr lang="en-US" sz="2000" b="1" dirty="0">
                <a:latin typeface="Bahnschrift SemiBold" panose="020B0502040204020203" pitchFamily="34" charset="0"/>
              </a:rPr>
              <a:t>R^2 for test set: </a:t>
            </a:r>
            <a:r>
              <a:rPr lang="en-US" sz="2000" b="1" dirty="0">
                <a:solidFill>
                  <a:schemeClr val="accent5">
                    <a:lumMod val="50000"/>
                    <a:lumOff val="50000"/>
                  </a:schemeClr>
                </a:solidFill>
                <a:latin typeface="Bahnschrift SemiBold" panose="020B0502040204020203" pitchFamily="34" charset="0"/>
              </a:rPr>
              <a:t>0.729</a:t>
            </a:r>
          </a:p>
        </p:txBody>
      </p:sp>
    </p:spTree>
    <p:extLst>
      <p:ext uri="{BB962C8B-B14F-4D97-AF65-F5344CB8AC3E}">
        <p14:creationId xmlns:p14="http://schemas.microsoft.com/office/powerpoint/2010/main" val="205907696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hidden="1">
            <a:extLst>
              <a:ext uri="{FF2B5EF4-FFF2-40B4-BE49-F238E27FC236}">
                <a16:creationId xmlns:a16="http://schemas.microsoft.com/office/drawing/2014/main" id="{CAF8A92A-4B7C-438A-A8EF-81AFB3F93DE2}"/>
              </a:ext>
            </a:extLst>
          </p:cNvPr>
          <p:cNvSpPr>
            <a:spLocks noGrp="1"/>
          </p:cNvSpPr>
          <p:nvPr>
            <p:ph type="sldNum" sz="quarter" idx="4294967295"/>
          </p:nvPr>
        </p:nvSpPr>
        <p:spPr>
          <a:xfrm>
            <a:off x="11549269" y="6468303"/>
            <a:ext cx="443948" cy="365125"/>
          </a:xfrm>
        </p:spPr>
        <p:txBody>
          <a:bodyPr/>
          <a:lstStyle/>
          <a:p>
            <a:pPr>
              <a:spcAft>
                <a:spcPts val="600"/>
              </a:spcAft>
            </a:pPr>
            <a:fld id="{8C2E478F-E849-4A8C-AF1F-CBCC78A7CBFA}" type="slidenum">
              <a:rPr lang="en-US" smtClean="0"/>
              <a:pPr>
                <a:spcAft>
                  <a:spcPts val="600"/>
                </a:spcAft>
              </a:pPr>
              <a:t>2</a:t>
            </a:fld>
            <a:endParaRPr lang="en-US"/>
          </a:p>
        </p:txBody>
      </p:sp>
      <p:pic>
        <p:nvPicPr>
          <p:cNvPr id="3" name="Picture 2" descr="Graphical user interface&#10;&#10;Description automatically generated with medium confidence">
            <a:extLst>
              <a:ext uri="{FF2B5EF4-FFF2-40B4-BE49-F238E27FC236}">
                <a16:creationId xmlns:a16="http://schemas.microsoft.com/office/drawing/2014/main" id="{D62D7005-8F33-4CE6-8780-E70E0EB4C274}"/>
              </a:ext>
            </a:extLst>
          </p:cNvPr>
          <p:cNvPicPr>
            <a:picLocks noChangeAspect="1"/>
          </p:cNvPicPr>
          <p:nvPr/>
        </p:nvPicPr>
        <p:blipFill>
          <a:blip r:embed="rId2"/>
          <a:stretch>
            <a:fillRect/>
          </a:stretch>
        </p:blipFill>
        <p:spPr>
          <a:xfrm>
            <a:off x="962107" y="384744"/>
            <a:ext cx="10267785" cy="6088511"/>
          </a:xfrm>
          <a:prstGeom prst="rect">
            <a:avLst/>
          </a:prstGeom>
        </p:spPr>
      </p:pic>
    </p:spTree>
    <p:extLst>
      <p:ext uri="{BB962C8B-B14F-4D97-AF65-F5344CB8AC3E}">
        <p14:creationId xmlns:p14="http://schemas.microsoft.com/office/powerpoint/2010/main" val="184455114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20</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1690629"/>
            <a:ext cx="4152765" cy="4315192"/>
          </a:xfrm>
        </p:spPr>
        <p:txBody>
          <a:bodyPr/>
          <a:lstStyle/>
          <a:p>
            <a:endParaRPr lang="en-US" sz="2000" b="1" dirty="0">
              <a:latin typeface="Bahnschrift SemiBold" panose="020B0502040204020203" pitchFamily="34" charset="0"/>
            </a:endParaRPr>
          </a:p>
          <a:p>
            <a:r>
              <a:rPr lang="en-US" sz="2000" b="1" dirty="0">
                <a:solidFill>
                  <a:schemeClr val="accent1"/>
                </a:solidFill>
                <a:latin typeface="Bahnschrift SemiBold" panose="020B0502040204020203" pitchFamily="34" charset="0"/>
              </a:rPr>
              <a:t>Linear Regression Model:</a:t>
            </a:r>
          </a:p>
          <a:p>
            <a:pPr lvl="1"/>
            <a:r>
              <a:rPr lang="en-US" sz="2000" b="1" dirty="0">
                <a:latin typeface="Bahnschrift SemiBold" panose="020B0502040204020203" pitchFamily="34" charset="0"/>
              </a:rPr>
              <a:t>R^2 for test set: </a:t>
            </a:r>
            <a:r>
              <a:rPr lang="en-US" sz="2000" b="1" dirty="0">
                <a:solidFill>
                  <a:schemeClr val="accent5">
                    <a:lumMod val="50000"/>
                    <a:lumOff val="50000"/>
                  </a:schemeClr>
                </a:solidFill>
                <a:latin typeface="Bahnschrift SemiBold" panose="020B0502040204020203" pitchFamily="34" charset="0"/>
              </a:rPr>
              <a:t>0.290</a:t>
            </a:r>
          </a:p>
          <a:p>
            <a:pPr marL="457200" lvl="1" indent="0">
              <a:buNone/>
            </a:pPr>
            <a:endParaRPr lang="en-US" sz="2000" b="1" dirty="0">
              <a:solidFill>
                <a:schemeClr val="accent5">
                  <a:lumMod val="50000"/>
                  <a:lumOff val="50000"/>
                </a:schemeClr>
              </a:solidFill>
              <a:latin typeface="Bahnschrift SemiBold" panose="020B0502040204020203" pitchFamily="34" charset="0"/>
            </a:endParaRPr>
          </a:p>
          <a:p>
            <a:r>
              <a:rPr lang="en-US" sz="2000" b="1" dirty="0">
                <a:solidFill>
                  <a:schemeClr val="accent1"/>
                </a:solidFill>
                <a:latin typeface="Bahnschrift SemiBold" panose="020B0502040204020203" pitchFamily="34" charset="0"/>
              </a:rPr>
              <a:t>Polynomial Regression Model:</a:t>
            </a:r>
          </a:p>
          <a:p>
            <a:pPr lvl="1"/>
            <a:r>
              <a:rPr lang="en-US" sz="2000" b="1" dirty="0">
                <a:latin typeface="Bahnschrift SemiBold" panose="020B0502040204020203" pitchFamily="34" charset="0"/>
              </a:rPr>
              <a:t>R^2 for test set: </a:t>
            </a:r>
            <a:r>
              <a:rPr lang="en-US" sz="2000" b="1" dirty="0">
                <a:solidFill>
                  <a:schemeClr val="accent5">
                    <a:lumMod val="50000"/>
                    <a:lumOff val="50000"/>
                  </a:schemeClr>
                </a:solidFill>
                <a:latin typeface="Bahnschrift SemiBold" panose="020B0502040204020203" pitchFamily="34" charset="0"/>
              </a:rPr>
              <a:t>0.474</a:t>
            </a:r>
          </a:p>
          <a:p>
            <a:endParaRPr lang="en-US" sz="2000" b="1" dirty="0">
              <a:latin typeface="Bahnschrift SemiBold" panose="020B0502040204020203" pitchFamily="34" charset="0"/>
            </a:endParaRPr>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latin typeface="Bahnschrift SemiBold" panose="020B0502040204020203" pitchFamily="34" charset="0"/>
              </a:rPr>
              <a:t>Pre features engineered.</a:t>
            </a:r>
          </a:p>
          <a:p>
            <a:endParaRPr lang="en-US" sz="36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108619"/>
            <a:ext cx="4884821" cy="464076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dirty="0">
              <a:latin typeface="Bahnschrift SemiBold" panose="020B0502040204020203" pitchFamily="34" charset="0"/>
            </a:endParaRPr>
          </a:p>
          <a:p>
            <a:r>
              <a:rPr lang="en-US" sz="2000" b="1" dirty="0">
                <a:solidFill>
                  <a:schemeClr val="accent1"/>
                </a:solidFill>
                <a:latin typeface="Bahnschrift SemiBold" panose="020B0502040204020203" pitchFamily="34" charset="0"/>
              </a:rPr>
              <a:t>Random Forest Regressor:</a:t>
            </a:r>
          </a:p>
          <a:p>
            <a:pPr lvl="1"/>
            <a:r>
              <a:rPr lang="en-US" sz="2000" b="1" dirty="0">
                <a:latin typeface="Bahnschrift SemiBold" panose="020B0502040204020203" pitchFamily="34" charset="0"/>
              </a:rPr>
              <a:t>R^2 for test set: </a:t>
            </a:r>
            <a:r>
              <a:rPr lang="en-US" sz="2000" b="1" dirty="0">
                <a:solidFill>
                  <a:schemeClr val="accent5">
                    <a:lumMod val="50000"/>
                    <a:lumOff val="50000"/>
                  </a:schemeClr>
                </a:solidFill>
                <a:latin typeface="Bahnschrift SemiBold" panose="020B0502040204020203" pitchFamily="34" charset="0"/>
              </a:rPr>
              <a:t>0.577</a:t>
            </a:r>
          </a:p>
          <a:p>
            <a:pPr marL="457200" lvl="1" indent="0">
              <a:buNone/>
            </a:pPr>
            <a:endParaRPr lang="en-US" sz="2000" b="1" dirty="0">
              <a:solidFill>
                <a:schemeClr val="accent5">
                  <a:lumMod val="50000"/>
                  <a:lumOff val="50000"/>
                </a:schemeClr>
              </a:solidFill>
              <a:latin typeface="Bahnschrift SemiBold" panose="020B0502040204020203" pitchFamily="34" charset="0"/>
            </a:endParaRPr>
          </a:p>
          <a:p>
            <a:r>
              <a:rPr lang="en-US" sz="2000" dirty="0">
                <a:solidFill>
                  <a:schemeClr val="accent1"/>
                </a:solidFill>
                <a:latin typeface="Bahnschrift SemiBold" panose="020B0502040204020203" pitchFamily="34" charset="0"/>
              </a:rPr>
              <a:t>Gradient Boosted Regressor:</a:t>
            </a:r>
          </a:p>
          <a:p>
            <a:pPr lvl="1"/>
            <a:r>
              <a:rPr lang="en-US" sz="2000" b="1" dirty="0">
                <a:latin typeface="Bahnschrift SemiBold" panose="020B0502040204020203" pitchFamily="34" charset="0"/>
              </a:rPr>
              <a:t>R^2 for test set: </a:t>
            </a:r>
            <a:r>
              <a:rPr lang="en-US" sz="2000" b="1" dirty="0">
                <a:solidFill>
                  <a:schemeClr val="accent5">
                    <a:lumMod val="50000"/>
                    <a:lumOff val="50000"/>
                  </a:schemeClr>
                </a:solidFill>
                <a:latin typeface="Bahnschrift SemiBold" panose="020B0502040204020203" pitchFamily="34" charset="0"/>
              </a:rPr>
              <a:t>0.605</a:t>
            </a:r>
          </a:p>
          <a:p>
            <a:pPr marL="457200" lvl="1" indent="0">
              <a:buNone/>
            </a:pPr>
            <a:endParaRPr lang="en-US" sz="2000" b="1" dirty="0">
              <a:solidFill>
                <a:schemeClr val="accent5">
                  <a:lumMod val="50000"/>
                  <a:lumOff val="50000"/>
                </a:schemeClr>
              </a:solidFill>
              <a:latin typeface="Bahnschrift SemiBold" panose="020B0502040204020203" pitchFamily="34" charset="0"/>
            </a:endParaRPr>
          </a:p>
          <a:p>
            <a:r>
              <a:rPr lang="en-US" sz="2000" b="1" dirty="0">
                <a:solidFill>
                  <a:schemeClr val="accent1"/>
                </a:solidFill>
                <a:latin typeface="Bahnschrift SemiBold" panose="020B0502040204020203" pitchFamily="34" charset="0"/>
              </a:rPr>
              <a:t>Extreme Gradient Boosting (</a:t>
            </a:r>
            <a:r>
              <a:rPr lang="en-US" sz="2000" b="1" dirty="0" err="1">
                <a:solidFill>
                  <a:schemeClr val="accent1"/>
                </a:solidFill>
                <a:latin typeface="Bahnschrift SemiBold" panose="020B0502040204020203" pitchFamily="34" charset="0"/>
              </a:rPr>
              <a:t>XGBoost</a:t>
            </a:r>
            <a:r>
              <a:rPr lang="en-US" sz="2000" b="1" dirty="0">
                <a:solidFill>
                  <a:schemeClr val="accent1"/>
                </a:solidFill>
                <a:latin typeface="Bahnschrift SemiBold" panose="020B0502040204020203" pitchFamily="34" charset="0"/>
              </a:rPr>
              <a:t>):</a:t>
            </a:r>
          </a:p>
          <a:p>
            <a:pPr lvl="1"/>
            <a:r>
              <a:rPr lang="en-US" sz="2000" b="1" dirty="0">
                <a:latin typeface="Bahnschrift SemiBold" panose="020B0502040204020203" pitchFamily="34" charset="0"/>
              </a:rPr>
              <a:t>R^2 for test set: </a:t>
            </a:r>
            <a:r>
              <a:rPr lang="en-US" sz="2000" b="1" dirty="0">
                <a:solidFill>
                  <a:schemeClr val="accent5">
                    <a:lumMod val="50000"/>
                    <a:lumOff val="50000"/>
                  </a:schemeClr>
                </a:solidFill>
                <a:latin typeface="Bahnschrift SemiBold" panose="020B0502040204020203" pitchFamily="34" charset="0"/>
              </a:rPr>
              <a:t>0.729</a:t>
            </a:r>
          </a:p>
        </p:txBody>
      </p:sp>
      <p:sp>
        <p:nvSpPr>
          <p:cNvPr id="7" name="Content Placeholder 16">
            <a:extLst>
              <a:ext uri="{FF2B5EF4-FFF2-40B4-BE49-F238E27FC236}">
                <a16:creationId xmlns:a16="http://schemas.microsoft.com/office/drawing/2014/main" id="{061C3906-831E-48E3-AA26-5A9170BBBC03}"/>
              </a:ext>
            </a:extLst>
          </p:cNvPr>
          <p:cNvSpPr txBox="1">
            <a:spLocks/>
          </p:cNvSpPr>
          <p:nvPr/>
        </p:nvSpPr>
        <p:spPr>
          <a:xfrm>
            <a:off x="563451" y="5266381"/>
            <a:ext cx="5260367" cy="96600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b="1" dirty="0">
                <a:solidFill>
                  <a:srgbClr val="7030A0"/>
                </a:solidFill>
                <a:latin typeface="Bahnschrift SemiBold" panose="020B0502040204020203" pitchFamily="34" charset="0"/>
              </a:rPr>
              <a:t>In general, they all underfit</a:t>
            </a:r>
          </a:p>
        </p:txBody>
      </p:sp>
    </p:spTree>
    <p:extLst>
      <p:ext uri="{BB962C8B-B14F-4D97-AF65-F5344CB8AC3E}">
        <p14:creationId xmlns:p14="http://schemas.microsoft.com/office/powerpoint/2010/main" val="3578201675"/>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21</a:t>
            </a:fld>
            <a:endParaRPr lang="en-US" dirty="0"/>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latin typeface="Bahnschrift SemiBold" panose="020B0502040204020203" pitchFamily="34" charset="0"/>
              </a:rPr>
              <a:t>Work with categorical features!</a:t>
            </a:r>
          </a:p>
          <a:p>
            <a:endParaRPr lang="en-US" sz="28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028518"/>
            <a:ext cx="4884821" cy="464076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solidFill>
                <a:schemeClr val="accent5">
                  <a:lumMod val="50000"/>
                  <a:lumOff val="50000"/>
                </a:schemeClr>
              </a:solidFill>
              <a:latin typeface="Bahnschrift SemiBold" panose="020B0502040204020203" pitchFamily="34" charset="0"/>
            </a:endParaRPr>
          </a:p>
        </p:txBody>
      </p:sp>
      <p:sp>
        <p:nvSpPr>
          <p:cNvPr id="7" name="Content Placeholder 16">
            <a:extLst>
              <a:ext uri="{FF2B5EF4-FFF2-40B4-BE49-F238E27FC236}">
                <a16:creationId xmlns:a16="http://schemas.microsoft.com/office/drawing/2014/main" id="{FA1F868D-B9FA-4FD7-AB1A-F144027C6E26}"/>
              </a:ext>
            </a:extLst>
          </p:cNvPr>
          <p:cNvSpPr txBox="1">
            <a:spLocks/>
          </p:cNvSpPr>
          <p:nvPr/>
        </p:nvSpPr>
        <p:spPr>
          <a:xfrm>
            <a:off x="835633" y="5328325"/>
            <a:ext cx="5260367" cy="96600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000" b="1" dirty="0">
              <a:solidFill>
                <a:srgbClr val="7030A0"/>
              </a:solidFill>
              <a:latin typeface="Bahnschrift SemiBold" panose="020B0502040204020203" pitchFamily="34" charset="0"/>
            </a:endParaRPr>
          </a:p>
        </p:txBody>
      </p:sp>
    </p:spTree>
    <p:extLst>
      <p:ext uri="{BB962C8B-B14F-4D97-AF65-F5344CB8AC3E}">
        <p14:creationId xmlns:p14="http://schemas.microsoft.com/office/powerpoint/2010/main" val="776617164"/>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22</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2085892"/>
            <a:ext cx="9666716" cy="2242407"/>
          </a:xfrm>
        </p:spPr>
        <p:txBody>
          <a:bodyPr/>
          <a:lstStyle/>
          <a:p>
            <a:pPr algn="ctr"/>
            <a:endParaRPr lang="en-US" sz="3000" b="1" dirty="0">
              <a:latin typeface="Bahnschrift SemiBold" panose="020B0502040204020203" pitchFamily="34" charset="0"/>
            </a:endParaRPr>
          </a:p>
          <a:p>
            <a:pPr marL="0" indent="0" algn="ctr">
              <a:buNone/>
            </a:pPr>
            <a:r>
              <a:rPr lang="en-US" sz="3000" b="1" dirty="0">
                <a:latin typeface="Bahnschrift SemiBold" panose="020B0502040204020203" pitchFamily="34" charset="0"/>
              </a:rPr>
              <a:t>Intuitively, car’s brand (make) determines the product’s price, so let’s work on that.</a:t>
            </a:r>
          </a:p>
          <a:p>
            <a:pPr algn="ctr"/>
            <a:endParaRPr lang="en-US" sz="3000" b="1" dirty="0">
              <a:latin typeface="Bahnschrift SemiBold" panose="020B0502040204020203" pitchFamily="34" charset="0"/>
            </a:endParaRPr>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latin typeface="Bahnschrift SemiBold" panose="020B0502040204020203" pitchFamily="34" charset="0"/>
              </a:rPr>
              <a:t>Work with categorical features!</a:t>
            </a:r>
          </a:p>
          <a:p>
            <a:endParaRPr lang="en-US" sz="28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028518"/>
            <a:ext cx="4884821" cy="464076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solidFill>
                <a:schemeClr val="accent5">
                  <a:lumMod val="50000"/>
                  <a:lumOff val="50000"/>
                </a:schemeClr>
              </a:solidFill>
              <a:latin typeface="Bahnschrift SemiBold" panose="020B0502040204020203" pitchFamily="34" charset="0"/>
            </a:endParaRPr>
          </a:p>
        </p:txBody>
      </p:sp>
    </p:spTree>
    <p:extLst>
      <p:ext uri="{BB962C8B-B14F-4D97-AF65-F5344CB8AC3E}">
        <p14:creationId xmlns:p14="http://schemas.microsoft.com/office/powerpoint/2010/main" val="96458336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23</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1271404"/>
            <a:ext cx="4561839" cy="4315192"/>
          </a:xfrm>
        </p:spPr>
        <p:txBody>
          <a:bodyPr/>
          <a:lstStyle/>
          <a:p>
            <a:endParaRPr lang="en-US" sz="2200" b="1" dirty="0">
              <a:latin typeface="Bahnschrift SemiBold" panose="020B0502040204020203" pitchFamily="34" charset="0"/>
            </a:endParaRPr>
          </a:p>
          <a:p>
            <a:r>
              <a:rPr lang="en-US" sz="2200" b="1" dirty="0">
                <a:solidFill>
                  <a:schemeClr val="accent1"/>
                </a:solidFill>
                <a:latin typeface="Bahnschrift SemiBold" panose="020B0502040204020203" pitchFamily="34" charset="0"/>
              </a:rPr>
              <a:t>Linear Regression Model:</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0.505</a:t>
            </a:r>
          </a:p>
          <a:p>
            <a:pPr marL="457200" lvl="1" indent="0">
              <a:buNone/>
            </a:pPr>
            <a:endParaRPr lang="en-US" sz="2200" b="1" dirty="0">
              <a:solidFill>
                <a:srgbClr val="00B050"/>
              </a:solidFill>
              <a:latin typeface="Bahnschrift SemiBold" panose="020B0502040204020203" pitchFamily="34" charset="0"/>
            </a:endParaRPr>
          </a:p>
          <a:p>
            <a:r>
              <a:rPr lang="en-US" sz="2200" b="1" dirty="0">
                <a:solidFill>
                  <a:schemeClr val="accent1"/>
                </a:solidFill>
                <a:latin typeface="Bahnschrift SemiBold" panose="020B0502040204020203" pitchFamily="34" charset="0"/>
              </a:rPr>
              <a:t>Polynomial Regression Model:</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0.695</a:t>
            </a:r>
          </a:p>
          <a:p>
            <a:endParaRPr lang="en-US" sz="2200" b="1" dirty="0">
              <a:latin typeface="Bahnschrift SemiBold" panose="020B0502040204020203" pitchFamily="34" charset="0"/>
            </a:endParaRPr>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latin typeface="Bahnschrift SemiBold" panose="020B0502040204020203" pitchFamily="34" charset="0"/>
              </a:rPr>
              <a:t>Work with categorical features!</a:t>
            </a:r>
          </a:p>
          <a:p>
            <a:endParaRPr lang="en-US" sz="28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652293"/>
            <a:ext cx="5429184" cy="3913619"/>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b="1" dirty="0">
              <a:latin typeface="Bahnschrift SemiBold" panose="020B0502040204020203" pitchFamily="34" charset="0"/>
            </a:endParaRPr>
          </a:p>
          <a:p>
            <a:r>
              <a:rPr lang="en-US" sz="2200" b="1" dirty="0">
                <a:solidFill>
                  <a:schemeClr val="accent1"/>
                </a:solidFill>
                <a:latin typeface="Bahnschrift SemiBold" panose="020B0502040204020203" pitchFamily="34" charset="0"/>
              </a:rPr>
              <a:t>Extreme Gradient Boosting (</a:t>
            </a:r>
            <a:r>
              <a:rPr lang="en-US" sz="2200" b="1" dirty="0" err="1">
                <a:solidFill>
                  <a:schemeClr val="accent1"/>
                </a:solidFill>
                <a:latin typeface="Bahnschrift SemiBold" panose="020B0502040204020203" pitchFamily="34" charset="0"/>
              </a:rPr>
              <a:t>XGBoost</a:t>
            </a:r>
            <a:r>
              <a:rPr lang="en-US" sz="2200" b="1" dirty="0">
                <a:solidFill>
                  <a:schemeClr val="accent1"/>
                </a:solidFill>
                <a:latin typeface="Bahnschrift SemiBold" panose="020B0502040204020203" pitchFamily="34" charset="0"/>
              </a:rPr>
              <a:t>):</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0.870</a:t>
            </a:r>
          </a:p>
        </p:txBody>
      </p:sp>
    </p:spTree>
    <p:extLst>
      <p:ext uri="{BB962C8B-B14F-4D97-AF65-F5344CB8AC3E}">
        <p14:creationId xmlns:p14="http://schemas.microsoft.com/office/powerpoint/2010/main" val="261867348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24</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1271404"/>
            <a:ext cx="4561839" cy="4315192"/>
          </a:xfrm>
        </p:spPr>
        <p:txBody>
          <a:bodyPr/>
          <a:lstStyle/>
          <a:p>
            <a:endParaRPr lang="en-US" sz="2200" b="1" dirty="0">
              <a:latin typeface="Bahnschrift SemiBold" panose="020B0502040204020203" pitchFamily="34" charset="0"/>
            </a:endParaRPr>
          </a:p>
          <a:p>
            <a:r>
              <a:rPr lang="en-US" sz="2200" b="1" dirty="0">
                <a:solidFill>
                  <a:schemeClr val="accent1"/>
                </a:solidFill>
                <a:latin typeface="Bahnschrift SemiBold" panose="020B0502040204020203" pitchFamily="34" charset="0"/>
              </a:rPr>
              <a:t>Linear Regression Model:</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0.505</a:t>
            </a:r>
          </a:p>
          <a:p>
            <a:pPr marL="457200" lvl="1" indent="0">
              <a:buNone/>
            </a:pPr>
            <a:endParaRPr lang="en-US" sz="2200" b="1" dirty="0">
              <a:solidFill>
                <a:srgbClr val="00B050"/>
              </a:solidFill>
              <a:latin typeface="Bahnschrift SemiBold" panose="020B0502040204020203" pitchFamily="34" charset="0"/>
            </a:endParaRPr>
          </a:p>
          <a:p>
            <a:r>
              <a:rPr lang="en-US" sz="2200" b="1" dirty="0">
                <a:solidFill>
                  <a:schemeClr val="accent1"/>
                </a:solidFill>
                <a:latin typeface="Bahnschrift SemiBold" panose="020B0502040204020203" pitchFamily="34" charset="0"/>
              </a:rPr>
              <a:t>Polynomial Regression Model:</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0.695</a:t>
            </a:r>
          </a:p>
          <a:p>
            <a:endParaRPr lang="en-US" sz="2200" b="1" dirty="0">
              <a:latin typeface="Bahnschrift SemiBold" panose="020B0502040204020203" pitchFamily="34" charset="0"/>
            </a:endParaRPr>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latin typeface="Bahnschrift SemiBold" panose="020B0502040204020203" pitchFamily="34" charset="0"/>
              </a:rPr>
              <a:t>Work with categorical features!</a:t>
            </a:r>
          </a:p>
          <a:p>
            <a:endParaRPr lang="en-US" sz="28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652293"/>
            <a:ext cx="5429184" cy="3913619"/>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b="1" dirty="0">
              <a:latin typeface="Bahnschrift SemiBold" panose="020B0502040204020203" pitchFamily="34" charset="0"/>
            </a:endParaRPr>
          </a:p>
          <a:p>
            <a:r>
              <a:rPr lang="en-US" sz="2200" b="1" dirty="0">
                <a:solidFill>
                  <a:schemeClr val="accent1"/>
                </a:solidFill>
                <a:latin typeface="Bahnschrift SemiBold" panose="020B0502040204020203" pitchFamily="34" charset="0"/>
              </a:rPr>
              <a:t>Extreme Gradient Boosting (</a:t>
            </a:r>
            <a:r>
              <a:rPr lang="en-US" sz="2200" b="1" dirty="0" err="1">
                <a:solidFill>
                  <a:schemeClr val="accent1"/>
                </a:solidFill>
                <a:latin typeface="Bahnschrift SemiBold" panose="020B0502040204020203" pitchFamily="34" charset="0"/>
              </a:rPr>
              <a:t>XGBoost</a:t>
            </a:r>
            <a:r>
              <a:rPr lang="en-US" sz="2200" b="1" dirty="0">
                <a:solidFill>
                  <a:schemeClr val="accent1"/>
                </a:solidFill>
                <a:latin typeface="Bahnschrift SemiBold" panose="020B0502040204020203" pitchFamily="34" charset="0"/>
              </a:rPr>
              <a:t>):</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0.870</a:t>
            </a:r>
          </a:p>
        </p:txBody>
      </p:sp>
      <p:sp>
        <p:nvSpPr>
          <p:cNvPr id="8" name="TextBox 7">
            <a:extLst>
              <a:ext uri="{FF2B5EF4-FFF2-40B4-BE49-F238E27FC236}">
                <a16:creationId xmlns:a16="http://schemas.microsoft.com/office/drawing/2014/main" id="{C70CC347-0077-4675-A8E9-3C2AD5A9ADDE}"/>
              </a:ext>
            </a:extLst>
          </p:cNvPr>
          <p:cNvSpPr txBox="1"/>
          <p:nvPr/>
        </p:nvSpPr>
        <p:spPr>
          <a:xfrm>
            <a:off x="6384758" y="3891897"/>
            <a:ext cx="4523874" cy="830997"/>
          </a:xfrm>
          <a:prstGeom prst="rect">
            <a:avLst/>
          </a:prstGeom>
          <a:noFill/>
        </p:spPr>
        <p:txBody>
          <a:bodyPr wrap="square">
            <a:spAutoFit/>
          </a:bodyPr>
          <a:lstStyle/>
          <a:p>
            <a:pPr marL="0" indent="0" algn="ctr">
              <a:buNone/>
            </a:pPr>
            <a:r>
              <a:rPr lang="en-US" sz="2400" b="1" dirty="0">
                <a:latin typeface="Bahnschrift SemiBold" panose="020B0502040204020203" pitchFamily="34" charset="0"/>
              </a:rPr>
              <a:t>We have better results, can we improve our performance?</a:t>
            </a:r>
          </a:p>
        </p:txBody>
      </p:sp>
    </p:spTree>
    <p:extLst>
      <p:ext uri="{BB962C8B-B14F-4D97-AF65-F5344CB8AC3E}">
        <p14:creationId xmlns:p14="http://schemas.microsoft.com/office/powerpoint/2010/main" val="3667713667"/>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25</a:t>
            </a:fld>
            <a:endParaRPr lang="en-US" dirty="0"/>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latin typeface="Bahnschrift SemiBold" panose="020B0502040204020203" pitchFamily="34" charset="0"/>
              </a:rPr>
              <a:t>Work with categorical features!</a:t>
            </a:r>
          </a:p>
          <a:p>
            <a:endParaRPr lang="en-US" sz="28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028518"/>
            <a:ext cx="4884821" cy="464076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solidFill>
                <a:schemeClr val="accent5">
                  <a:lumMod val="50000"/>
                  <a:lumOff val="50000"/>
                </a:schemeClr>
              </a:solidFill>
              <a:latin typeface="Bahnschrift SemiBold" panose="020B0502040204020203" pitchFamily="34" charset="0"/>
            </a:endParaRPr>
          </a:p>
        </p:txBody>
      </p:sp>
      <p:sp>
        <p:nvSpPr>
          <p:cNvPr id="7" name="Content Placeholder 16">
            <a:extLst>
              <a:ext uri="{FF2B5EF4-FFF2-40B4-BE49-F238E27FC236}">
                <a16:creationId xmlns:a16="http://schemas.microsoft.com/office/drawing/2014/main" id="{FA1F868D-B9FA-4FD7-AB1A-F144027C6E26}"/>
              </a:ext>
            </a:extLst>
          </p:cNvPr>
          <p:cNvSpPr txBox="1">
            <a:spLocks/>
          </p:cNvSpPr>
          <p:nvPr/>
        </p:nvSpPr>
        <p:spPr>
          <a:xfrm>
            <a:off x="835633" y="5328325"/>
            <a:ext cx="5260367" cy="96600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000" b="1" dirty="0">
              <a:solidFill>
                <a:srgbClr val="7030A0"/>
              </a:solidFill>
              <a:latin typeface="Bahnschrift SemiBold" panose="020B0502040204020203" pitchFamily="34" charset="0"/>
            </a:endParaRPr>
          </a:p>
        </p:txBody>
      </p:sp>
      <p:sp>
        <p:nvSpPr>
          <p:cNvPr id="8" name="Content Placeholder 16">
            <a:extLst>
              <a:ext uri="{FF2B5EF4-FFF2-40B4-BE49-F238E27FC236}">
                <a16:creationId xmlns:a16="http://schemas.microsoft.com/office/drawing/2014/main" id="{8FBFE539-BC9A-461A-A03D-43605420FD92}"/>
              </a:ext>
            </a:extLst>
          </p:cNvPr>
          <p:cNvSpPr txBox="1">
            <a:spLocks/>
          </p:cNvSpPr>
          <p:nvPr/>
        </p:nvSpPr>
        <p:spPr>
          <a:xfrm>
            <a:off x="1606163" y="2613012"/>
            <a:ext cx="9374658" cy="735887"/>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latin typeface="Bahnschrift SemiBold" panose="020B0502040204020203" pitchFamily="34" charset="0"/>
              </a:rPr>
              <a:t>Let’s </a:t>
            </a:r>
            <a:r>
              <a:rPr lang="en-US" sz="3600" b="1" dirty="0" err="1">
                <a:latin typeface="Bahnschrift SemiBold" panose="020B0502040204020203" pitchFamily="34" charset="0"/>
              </a:rPr>
              <a:t>dummify</a:t>
            </a:r>
            <a:r>
              <a:rPr lang="en-US" sz="3600" b="1" dirty="0">
                <a:latin typeface="Bahnschrift SemiBold" panose="020B0502040204020203" pitchFamily="34" charset="0"/>
              </a:rPr>
              <a:t> the entire dataset!</a:t>
            </a:r>
          </a:p>
        </p:txBody>
      </p:sp>
    </p:spTree>
    <p:extLst>
      <p:ext uri="{BB962C8B-B14F-4D97-AF65-F5344CB8AC3E}">
        <p14:creationId xmlns:p14="http://schemas.microsoft.com/office/powerpoint/2010/main" val="4197806575"/>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26</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1687797"/>
            <a:ext cx="4152765" cy="4315192"/>
          </a:xfrm>
        </p:spPr>
        <p:txBody>
          <a:bodyPr/>
          <a:lstStyle/>
          <a:p>
            <a:endParaRPr lang="en-US" sz="2200" b="1" dirty="0">
              <a:latin typeface="Bahnschrift SemiBold" panose="020B0502040204020203" pitchFamily="34" charset="0"/>
            </a:endParaRPr>
          </a:p>
          <a:p>
            <a:r>
              <a:rPr lang="en-US" sz="2200" b="1" dirty="0">
                <a:solidFill>
                  <a:schemeClr val="accent1"/>
                </a:solidFill>
                <a:latin typeface="Bahnschrift SemiBold" panose="020B0502040204020203" pitchFamily="34" charset="0"/>
              </a:rPr>
              <a:t>Linear Regression Model:</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0.869</a:t>
            </a:r>
          </a:p>
          <a:p>
            <a:pPr lvl="1"/>
            <a:r>
              <a:rPr lang="en-US" sz="2200" b="1" dirty="0">
                <a:latin typeface="Bahnschrift SemiBold" panose="020B0502040204020203" pitchFamily="34" charset="0"/>
              </a:rPr>
              <a:t>RMSE = </a:t>
            </a:r>
            <a:r>
              <a:rPr lang="en-US" sz="2200" b="1" dirty="0">
                <a:solidFill>
                  <a:srgbClr val="00B050"/>
                </a:solidFill>
                <a:latin typeface="Bahnschrift SemiBold" panose="020B0502040204020203" pitchFamily="34" charset="0"/>
              </a:rPr>
              <a:t>4787.90</a:t>
            </a:r>
          </a:p>
          <a:p>
            <a:r>
              <a:rPr lang="en-US" sz="2200" b="1" dirty="0">
                <a:solidFill>
                  <a:schemeClr val="accent1"/>
                </a:solidFill>
                <a:latin typeface="Bahnschrift SemiBold" panose="020B0502040204020203" pitchFamily="34" charset="0"/>
              </a:rPr>
              <a:t>Lasso Model:</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0.866</a:t>
            </a:r>
          </a:p>
          <a:p>
            <a:pPr marL="0" indent="0">
              <a:buNone/>
            </a:pPr>
            <a:endParaRPr lang="en-US" sz="22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5720450" y="1687797"/>
            <a:ext cx="5429184" cy="4897864"/>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b="1" dirty="0">
              <a:latin typeface="Bahnschrift SemiBold" panose="020B0502040204020203" pitchFamily="34" charset="0"/>
            </a:endParaRPr>
          </a:p>
          <a:p>
            <a:r>
              <a:rPr lang="en-US" sz="2200" b="1" dirty="0">
                <a:solidFill>
                  <a:schemeClr val="accent1"/>
                </a:solidFill>
                <a:latin typeface="Bahnschrift SemiBold" panose="020B0502040204020203" pitchFamily="34" charset="0"/>
              </a:rPr>
              <a:t>Extreme Gradient Boosting (</a:t>
            </a:r>
            <a:r>
              <a:rPr lang="en-US" sz="2200" b="1" dirty="0" err="1">
                <a:solidFill>
                  <a:schemeClr val="accent1"/>
                </a:solidFill>
                <a:latin typeface="Bahnschrift SemiBold" panose="020B0502040204020203" pitchFamily="34" charset="0"/>
              </a:rPr>
              <a:t>XGBoost</a:t>
            </a:r>
            <a:r>
              <a:rPr lang="en-US" sz="2200" b="1" dirty="0">
                <a:solidFill>
                  <a:schemeClr val="accent1"/>
                </a:solidFill>
                <a:latin typeface="Bahnschrift SemiBold" panose="020B0502040204020203" pitchFamily="34" charset="0"/>
              </a:rPr>
              <a:t>):</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0.955</a:t>
            </a:r>
          </a:p>
          <a:p>
            <a:pPr lvl="1"/>
            <a:r>
              <a:rPr lang="en-US" sz="2200" b="1" dirty="0">
                <a:latin typeface="Bahnschrift SemiBold" panose="020B0502040204020203" pitchFamily="34" charset="0"/>
              </a:rPr>
              <a:t>RMSE = </a:t>
            </a:r>
            <a:r>
              <a:rPr lang="en-US" sz="2200" b="1" dirty="0">
                <a:solidFill>
                  <a:srgbClr val="00B050"/>
                </a:solidFill>
                <a:latin typeface="Bahnschrift SemiBold" panose="020B0502040204020203" pitchFamily="34" charset="0"/>
              </a:rPr>
              <a:t>2788.11</a:t>
            </a:r>
          </a:p>
          <a:p>
            <a:r>
              <a:rPr lang="en-US" sz="2200" b="1" dirty="0">
                <a:solidFill>
                  <a:schemeClr val="accent1"/>
                </a:solidFill>
                <a:latin typeface="Bahnschrift SemiBold" panose="020B0502040204020203" pitchFamily="34" charset="0"/>
              </a:rPr>
              <a:t>Ridge Model:</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0.865</a:t>
            </a:r>
          </a:p>
          <a:p>
            <a:pPr marL="457200" lvl="1" indent="0">
              <a:buNone/>
            </a:pPr>
            <a:endParaRPr lang="en-US" sz="2200" b="1" dirty="0">
              <a:solidFill>
                <a:srgbClr val="00B050"/>
              </a:solidFill>
              <a:latin typeface="Bahnschrift SemiBold" panose="020B0502040204020203" pitchFamily="34" charset="0"/>
            </a:endParaRPr>
          </a:p>
          <a:p>
            <a:pPr lvl="1"/>
            <a:endParaRPr lang="en-US" sz="2200" b="1" dirty="0">
              <a:solidFill>
                <a:schemeClr val="accent5">
                  <a:lumMod val="50000"/>
                  <a:lumOff val="50000"/>
                </a:schemeClr>
              </a:solidFill>
              <a:latin typeface="Bahnschrift SemiBold" panose="020B0502040204020203" pitchFamily="34" charset="0"/>
            </a:endParaRPr>
          </a:p>
        </p:txBody>
      </p:sp>
      <p:sp>
        <p:nvSpPr>
          <p:cNvPr id="7" name="Content Placeholder 16">
            <a:extLst>
              <a:ext uri="{FF2B5EF4-FFF2-40B4-BE49-F238E27FC236}">
                <a16:creationId xmlns:a16="http://schemas.microsoft.com/office/drawing/2014/main" id="{F34394E6-332F-49F4-A77B-845D9410F01B}"/>
              </a:ext>
            </a:extLst>
          </p:cNvPr>
          <p:cNvSpPr txBox="1">
            <a:spLocks/>
          </p:cNvSpPr>
          <p:nvPr/>
        </p:nvSpPr>
        <p:spPr>
          <a:xfrm>
            <a:off x="5352899" y="452179"/>
            <a:ext cx="5429184" cy="1765008"/>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latin typeface="Bahnschrift SemiBold" panose="020B0502040204020203" pitchFamily="34" charset="0"/>
              </a:rPr>
              <a:t>L1/L2 Regularization</a:t>
            </a:r>
            <a:br>
              <a:rPr lang="en-US" sz="2400" b="1" dirty="0">
                <a:latin typeface="Bahnschrift SemiBold" panose="020B0502040204020203" pitchFamily="34" charset="0"/>
              </a:rPr>
            </a:br>
            <a:r>
              <a:rPr lang="en-US" sz="2400" b="1" dirty="0">
                <a:latin typeface="Bahnschrift SemiBold" panose="020B0502040204020203" pitchFamily="34" charset="0"/>
              </a:rPr>
              <a:t>K-Fold Cross-Validation!</a:t>
            </a:r>
            <a:br>
              <a:rPr lang="en-US" sz="2400" b="1" dirty="0">
                <a:latin typeface="Bahnschrift SemiBold" panose="020B0502040204020203" pitchFamily="34" charset="0"/>
              </a:rPr>
            </a:br>
            <a:r>
              <a:rPr lang="en-US" sz="2400" b="1" dirty="0">
                <a:latin typeface="Bahnschrift SemiBold" panose="020B0502040204020203" pitchFamily="34" charset="0"/>
              </a:rPr>
              <a:t>Parameters tuning</a:t>
            </a:r>
          </a:p>
          <a:p>
            <a:endParaRPr lang="en-US" sz="2400" b="1" dirty="0">
              <a:latin typeface="Bahnschrift SemiBold" panose="020B0502040204020203" pitchFamily="34" charset="0"/>
            </a:endParaRPr>
          </a:p>
        </p:txBody>
      </p:sp>
    </p:spTree>
    <p:extLst>
      <p:ext uri="{BB962C8B-B14F-4D97-AF65-F5344CB8AC3E}">
        <p14:creationId xmlns:p14="http://schemas.microsoft.com/office/powerpoint/2010/main" val="3158973717"/>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PREDICTION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27</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473242" y="3554728"/>
            <a:ext cx="4588041" cy="2227980"/>
          </a:xfrm>
        </p:spPr>
        <p:txBody>
          <a:bodyPr/>
          <a:lstStyle/>
          <a:p>
            <a:endParaRPr lang="en-US" sz="2200" b="1" dirty="0">
              <a:latin typeface="Bahnschrift SemiBold" panose="020B0502040204020203" pitchFamily="34" charset="0"/>
            </a:endParaRPr>
          </a:p>
          <a:p>
            <a:pPr marL="0" indent="0">
              <a:buNone/>
            </a:pPr>
            <a:r>
              <a:rPr lang="en-US" sz="2200" b="1" dirty="0">
                <a:solidFill>
                  <a:schemeClr val="accent1"/>
                </a:solidFill>
                <a:latin typeface="Bahnschrift SemiBold" panose="020B0502040204020203" pitchFamily="34" charset="0"/>
              </a:rPr>
              <a:t>Linear Regression Model predicts</a:t>
            </a:r>
          </a:p>
          <a:p>
            <a:pPr marL="0" indent="0" algn="ctr">
              <a:buNone/>
            </a:pPr>
            <a:r>
              <a:rPr lang="en-US" sz="2200" b="1" dirty="0">
                <a:latin typeface="Bahnschrift SemiBold" panose="020B0502040204020203" pitchFamily="34" charset="0"/>
              </a:rPr>
              <a:t>$35,235</a:t>
            </a: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5676010" y="3574588"/>
            <a:ext cx="6042748" cy="208765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b="1" dirty="0">
              <a:latin typeface="Bahnschrift SemiBold" panose="020B0502040204020203" pitchFamily="34" charset="0"/>
            </a:endParaRPr>
          </a:p>
          <a:p>
            <a:pPr marL="0" indent="0">
              <a:buNone/>
            </a:pPr>
            <a:r>
              <a:rPr lang="en-US" sz="2200" b="1" dirty="0">
                <a:solidFill>
                  <a:schemeClr val="accent1"/>
                </a:solidFill>
                <a:latin typeface="Bahnschrift SemiBold" panose="020B0502040204020203" pitchFamily="34" charset="0"/>
              </a:rPr>
              <a:t>Extreme Gradient Boosting (</a:t>
            </a:r>
            <a:r>
              <a:rPr lang="en-US" sz="2200" b="1" dirty="0" err="1">
                <a:solidFill>
                  <a:schemeClr val="accent1"/>
                </a:solidFill>
                <a:latin typeface="Bahnschrift SemiBold" panose="020B0502040204020203" pitchFamily="34" charset="0"/>
              </a:rPr>
              <a:t>XGBoost</a:t>
            </a:r>
            <a:r>
              <a:rPr lang="en-US" sz="2200" b="1" dirty="0">
                <a:solidFill>
                  <a:schemeClr val="accent1"/>
                </a:solidFill>
                <a:latin typeface="Bahnschrift SemiBold" panose="020B0502040204020203" pitchFamily="34" charset="0"/>
              </a:rPr>
              <a:t>) predicts</a:t>
            </a:r>
          </a:p>
          <a:p>
            <a:pPr marL="457200" lvl="1" indent="0" algn="ctr">
              <a:buNone/>
            </a:pPr>
            <a:r>
              <a:rPr lang="en-US" sz="2200" b="1" dirty="0">
                <a:latin typeface="Bahnschrift SemiBold" panose="020B0502040204020203" pitchFamily="34" charset="0"/>
              </a:rPr>
              <a:t>$35,893</a:t>
            </a:r>
          </a:p>
          <a:p>
            <a:pPr lvl="1"/>
            <a:endParaRPr lang="en-US" sz="2200" b="1" dirty="0">
              <a:solidFill>
                <a:schemeClr val="accent5">
                  <a:lumMod val="50000"/>
                  <a:lumOff val="50000"/>
                </a:schemeClr>
              </a:solidFill>
              <a:latin typeface="Bahnschrift SemiBold" panose="020B0502040204020203" pitchFamily="34" charset="0"/>
            </a:endParaRPr>
          </a:p>
        </p:txBody>
      </p:sp>
      <p:pic>
        <p:nvPicPr>
          <p:cNvPr id="3" name="Picture 2" descr="A black sports car&#10;&#10;Description automatically generated with medium confidence">
            <a:extLst>
              <a:ext uri="{FF2B5EF4-FFF2-40B4-BE49-F238E27FC236}">
                <a16:creationId xmlns:a16="http://schemas.microsoft.com/office/drawing/2014/main" id="{E09CE229-AE34-4FFB-85E4-207757C9254E}"/>
              </a:ext>
            </a:extLst>
          </p:cNvPr>
          <p:cNvPicPr>
            <a:picLocks noChangeAspect="1"/>
          </p:cNvPicPr>
          <p:nvPr/>
        </p:nvPicPr>
        <p:blipFill>
          <a:blip r:embed="rId3"/>
          <a:stretch>
            <a:fillRect/>
          </a:stretch>
        </p:blipFill>
        <p:spPr>
          <a:xfrm>
            <a:off x="6392789" y="837775"/>
            <a:ext cx="4551984" cy="3004309"/>
          </a:xfrm>
          <a:prstGeom prst="rect">
            <a:avLst/>
          </a:prstGeom>
        </p:spPr>
      </p:pic>
      <p:sp>
        <p:nvSpPr>
          <p:cNvPr id="11" name="Content Placeholder 16">
            <a:extLst>
              <a:ext uri="{FF2B5EF4-FFF2-40B4-BE49-F238E27FC236}">
                <a16:creationId xmlns:a16="http://schemas.microsoft.com/office/drawing/2014/main" id="{0554115F-7D7F-421A-B692-4C3D6E58A868}"/>
              </a:ext>
            </a:extLst>
          </p:cNvPr>
          <p:cNvSpPr txBox="1">
            <a:spLocks/>
          </p:cNvSpPr>
          <p:nvPr/>
        </p:nvSpPr>
        <p:spPr>
          <a:xfrm>
            <a:off x="908519" y="1507288"/>
            <a:ext cx="4152765" cy="431519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b="1" dirty="0">
              <a:latin typeface="Bahnschrift SemiBold" panose="020B0502040204020203" pitchFamily="34" charset="0"/>
            </a:endParaRPr>
          </a:p>
        </p:txBody>
      </p:sp>
      <p:sp>
        <p:nvSpPr>
          <p:cNvPr id="12" name="Content Placeholder 16">
            <a:extLst>
              <a:ext uri="{FF2B5EF4-FFF2-40B4-BE49-F238E27FC236}">
                <a16:creationId xmlns:a16="http://schemas.microsoft.com/office/drawing/2014/main" id="{DFD207B7-F38E-49C9-BA40-6E321140230E}"/>
              </a:ext>
            </a:extLst>
          </p:cNvPr>
          <p:cNvSpPr txBox="1">
            <a:spLocks/>
          </p:cNvSpPr>
          <p:nvPr/>
        </p:nvSpPr>
        <p:spPr>
          <a:xfrm>
            <a:off x="796223" y="1614104"/>
            <a:ext cx="5933440" cy="222798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b="1" dirty="0">
                <a:solidFill>
                  <a:schemeClr val="accent5">
                    <a:lumMod val="90000"/>
                    <a:lumOff val="10000"/>
                  </a:schemeClr>
                </a:solidFill>
                <a:latin typeface="Bahnschrift SemiBold" panose="020B0502040204020203" pitchFamily="34" charset="0"/>
              </a:rPr>
              <a:t>2017 Chevrolet Camaro 2SS</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44,953 Mileage, Gasoline engine</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City MPG 16 – Highway MPG 25</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RWD – Engine 6.2L V8 – 8 speed Manual</a:t>
            </a:r>
          </a:p>
        </p:txBody>
      </p:sp>
    </p:spTree>
    <p:extLst>
      <p:ext uri="{BB962C8B-B14F-4D97-AF65-F5344CB8AC3E}">
        <p14:creationId xmlns:p14="http://schemas.microsoft.com/office/powerpoint/2010/main" val="3681119306"/>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PREDICTION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28</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473242" y="3554728"/>
            <a:ext cx="4588041" cy="2227980"/>
          </a:xfrm>
        </p:spPr>
        <p:txBody>
          <a:bodyPr/>
          <a:lstStyle/>
          <a:p>
            <a:endParaRPr lang="en-US" sz="2200" b="1" dirty="0">
              <a:latin typeface="Bahnschrift SemiBold" panose="020B0502040204020203" pitchFamily="34" charset="0"/>
            </a:endParaRPr>
          </a:p>
          <a:p>
            <a:pPr marL="0" indent="0">
              <a:buNone/>
            </a:pPr>
            <a:r>
              <a:rPr lang="en-US" sz="2200" b="1" dirty="0">
                <a:solidFill>
                  <a:schemeClr val="accent1"/>
                </a:solidFill>
                <a:latin typeface="Bahnschrift SemiBold" panose="020B0502040204020203" pitchFamily="34" charset="0"/>
              </a:rPr>
              <a:t>Linear Regression Model predicts</a:t>
            </a:r>
          </a:p>
          <a:p>
            <a:pPr marL="0" indent="0" algn="ctr">
              <a:buNone/>
            </a:pPr>
            <a:r>
              <a:rPr lang="en-US" sz="2200" b="1" dirty="0">
                <a:latin typeface="Bahnschrift SemiBold" panose="020B0502040204020203" pitchFamily="34" charset="0"/>
              </a:rPr>
              <a:t>$35,235</a:t>
            </a: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5676010" y="3574588"/>
            <a:ext cx="6042748" cy="208765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b="1" dirty="0">
              <a:latin typeface="Bahnschrift SemiBold" panose="020B0502040204020203" pitchFamily="34" charset="0"/>
            </a:endParaRPr>
          </a:p>
          <a:p>
            <a:pPr marL="0" indent="0">
              <a:buNone/>
            </a:pPr>
            <a:r>
              <a:rPr lang="en-US" sz="2200" b="1" dirty="0">
                <a:solidFill>
                  <a:schemeClr val="accent1"/>
                </a:solidFill>
                <a:latin typeface="Bahnschrift SemiBold" panose="020B0502040204020203" pitchFamily="34" charset="0"/>
              </a:rPr>
              <a:t>Extreme Gradient Boosting (</a:t>
            </a:r>
            <a:r>
              <a:rPr lang="en-US" sz="2200" b="1" dirty="0" err="1">
                <a:solidFill>
                  <a:schemeClr val="accent1"/>
                </a:solidFill>
                <a:latin typeface="Bahnschrift SemiBold" panose="020B0502040204020203" pitchFamily="34" charset="0"/>
              </a:rPr>
              <a:t>XGBoost</a:t>
            </a:r>
            <a:r>
              <a:rPr lang="en-US" sz="2200" b="1" dirty="0">
                <a:solidFill>
                  <a:schemeClr val="accent1"/>
                </a:solidFill>
                <a:latin typeface="Bahnschrift SemiBold" panose="020B0502040204020203" pitchFamily="34" charset="0"/>
              </a:rPr>
              <a:t>) predicts</a:t>
            </a:r>
          </a:p>
          <a:p>
            <a:pPr marL="457200" lvl="1" indent="0" algn="ctr">
              <a:buNone/>
            </a:pPr>
            <a:r>
              <a:rPr lang="en-US" sz="2200" b="1" dirty="0">
                <a:latin typeface="Bahnschrift SemiBold" panose="020B0502040204020203" pitchFamily="34" charset="0"/>
              </a:rPr>
              <a:t>$35,893</a:t>
            </a:r>
          </a:p>
          <a:p>
            <a:pPr lvl="1"/>
            <a:endParaRPr lang="en-US" sz="2200" b="1" dirty="0">
              <a:solidFill>
                <a:schemeClr val="accent5">
                  <a:lumMod val="50000"/>
                  <a:lumOff val="50000"/>
                </a:schemeClr>
              </a:solidFill>
              <a:latin typeface="Bahnschrift SemiBold" panose="020B0502040204020203" pitchFamily="34" charset="0"/>
            </a:endParaRPr>
          </a:p>
        </p:txBody>
      </p:sp>
      <p:pic>
        <p:nvPicPr>
          <p:cNvPr id="3" name="Picture 2" descr="A black sports car&#10;&#10;Description automatically generated with medium confidence">
            <a:extLst>
              <a:ext uri="{FF2B5EF4-FFF2-40B4-BE49-F238E27FC236}">
                <a16:creationId xmlns:a16="http://schemas.microsoft.com/office/drawing/2014/main" id="{E09CE229-AE34-4FFB-85E4-207757C9254E}"/>
              </a:ext>
            </a:extLst>
          </p:cNvPr>
          <p:cNvPicPr>
            <a:picLocks noChangeAspect="1"/>
          </p:cNvPicPr>
          <p:nvPr/>
        </p:nvPicPr>
        <p:blipFill>
          <a:blip r:embed="rId3"/>
          <a:stretch>
            <a:fillRect/>
          </a:stretch>
        </p:blipFill>
        <p:spPr>
          <a:xfrm>
            <a:off x="6392789" y="837775"/>
            <a:ext cx="4551984" cy="3004309"/>
          </a:xfrm>
          <a:prstGeom prst="rect">
            <a:avLst/>
          </a:prstGeom>
        </p:spPr>
      </p:pic>
      <p:sp>
        <p:nvSpPr>
          <p:cNvPr id="11" name="Content Placeholder 16">
            <a:extLst>
              <a:ext uri="{FF2B5EF4-FFF2-40B4-BE49-F238E27FC236}">
                <a16:creationId xmlns:a16="http://schemas.microsoft.com/office/drawing/2014/main" id="{0554115F-7D7F-421A-B692-4C3D6E58A868}"/>
              </a:ext>
            </a:extLst>
          </p:cNvPr>
          <p:cNvSpPr txBox="1">
            <a:spLocks/>
          </p:cNvSpPr>
          <p:nvPr/>
        </p:nvSpPr>
        <p:spPr>
          <a:xfrm>
            <a:off x="908519" y="1507288"/>
            <a:ext cx="4152765" cy="431519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b="1" dirty="0">
              <a:latin typeface="Bahnschrift SemiBold" panose="020B0502040204020203" pitchFamily="34" charset="0"/>
            </a:endParaRPr>
          </a:p>
        </p:txBody>
      </p:sp>
      <p:sp>
        <p:nvSpPr>
          <p:cNvPr id="12" name="Content Placeholder 16">
            <a:extLst>
              <a:ext uri="{FF2B5EF4-FFF2-40B4-BE49-F238E27FC236}">
                <a16:creationId xmlns:a16="http://schemas.microsoft.com/office/drawing/2014/main" id="{DFD207B7-F38E-49C9-BA40-6E321140230E}"/>
              </a:ext>
            </a:extLst>
          </p:cNvPr>
          <p:cNvSpPr txBox="1">
            <a:spLocks/>
          </p:cNvSpPr>
          <p:nvPr/>
        </p:nvSpPr>
        <p:spPr>
          <a:xfrm>
            <a:off x="796223" y="1614104"/>
            <a:ext cx="5933440" cy="222798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b="1" dirty="0">
                <a:solidFill>
                  <a:schemeClr val="accent5">
                    <a:lumMod val="90000"/>
                    <a:lumOff val="10000"/>
                  </a:schemeClr>
                </a:solidFill>
                <a:latin typeface="Bahnschrift SemiBold" panose="020B0502040204020203" pitchFamily="34" charset="0"/>
              </a:rPr>
              <a:t>2017 Chevrolet Camaro 2SS</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44,953 Mileage, Gasoline engine</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City MPG 16 – Highway MPG 25</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RWD – Engine 6.2L V8 – 8 speed Manual</a:t>
            </a:r>
          </a:p>
        </p:txBody>
      </p:sp>
      <p:sp>
        <p:nvSpPr>
          <p:cNvPr id="13" name="Content Placeholder 16">
            <a:extLst>
              <a:ext uri="{FF2B5EF4-FFF2-40B4-BE49-F238E27FC236}">
                <a16:creationId xmlns:a16="http://schemas.microsoft.com/office/drawing/2014/main" id="{15E7DB10-82C4-44C7-809C-BD40621AB098}"/>
              </a:ext>
            </a:extLst>
          </p:cNvPr>
          <p:cNvSpPr txBox="1">
            <a:spLocks/>
          </p:cNvSpPr>
          <p:nvPr/>
        </p:nvSpPr>
        <p:spPr>
          <a:xfrm>
            <a:off x="3433015" y="4563215"/>
            <a:ext cx="4588041" cy="208765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b="1" dirty="0">
              <a:latin typeface="Bahnschrift SemiBold" panose="020B0502040204020203" pitchFamily="34" charset="0"/>
            </a:endParaRPr>
          </a:p>
          <a:p>
            <a:pPr marL="0" indent="0" algn="ctr">
              <a:buFont typeface="Arial" panose="020B0604020202020204" pitchFamily="34" charset="0"/>
              <a:buNone/>
            </a:pPr>
            <a:r>
              <a:rPr lang="en-US" sz="2200" b="1" dirty="0">
                <a:solidFill>
                  <a:schemeClr val="accent1"/>
                </a:solidFill>
                <a:latin typeface="Bahnschrift SemiBold" panose="020B0502040204020203" pitchFamily="34" charset="0"/>
              </a:rPr>
              <a:t>True value</a:t>
            </a:r>
          </a:p>
          <a:p>
            <a:pPr marL="0" indent="0" algn="ctr">
              <a:buFont typeface="Arial" panose="020B0604020202020204" pitchFamily="34" charset="0"/>
              <a:buNone/>
            </a:pPr>
            <a:r>
              <a:rPr lang="en-US" sz="2200" b="1" dirty="0">
                <a:latin typeface="Bahnschrift SemiBold" panose="020B0502040204020203" pitchFamily="34" charset="0"/>
              </a:rPr>
              <a:t>$38,395</a:t>
            </a:r>
          </a:p>
        </p:txBody>
      </p:sp>
      <p:sp>
        <p:nvSpPr>
          <p:cNvPr id="14" name="Rectangle: Rounded Corners 13">
            <a:extLst>
              <a:ext uri="{FF2B5EF4-FFF2-40B4-BE49-F238E27FC236}">
                <a16:creationId xmlns:a16="http://schemas.microsoft.com/office/drawing/2014/main" id="{8CF821AB-7993-4277-965A-735283B91FC4}"/>
              </a:ext>
            </a:extLst>
          </p:cNvPr>
          <p:cNvSpPr/>
          <p:nvPr/>
        </p:nvSpPr>
        <p:spPr>
          <a:xfrm>
            <a:off x="4245734" y="5142849"/>
            <a:ext cx="2860549" cy="1325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522264"/>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PREDICTION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29</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473242" y="3554728"/>
            <a:ext cx="4588041" cy="2227980"/>
          </a:xfrm>
        </p:spPr>
        <p:txBody>
          <a:bodyPr/>
          <a:lstStyle/>
          <a:p>
            <a:endParaRPr lang="en-US" sz="2200" b="1" dirty="0">
              <a:latin typeface="Bahnschrift SemiBold" panose="020B0502040204020203" pitchFamily="34" charset="0"/>
            </a:endParaRPr>
          </a:p>
          <a:p>
            <a:pPr marL="0" indent="0">
              <a:buNone/>
            </a:pPr>
            <a:r>
              <a:rPr lang="en-US" sz="2200" b="1" dirty="0">
                <a:solidFill>
                  <a:schemeClr val="accent1"/>
                </a:solidFill>
                <a:latin typeface="Bahnschrift SemiBold" panose="020B0502040204020203" pitchFamily="34" charset="0"/>
              </a:rPr>
              <a:t>Linear Regression Model predicts</a:t>
            </a:r>
          </a:p>
          <a:p>
            <a:pPr marL="0" indent="0" algn="ctr">
              <a:buNone/>
            </a:pPr>
            <a:r>
              <a:rPr lang="en-US" sz="2200" b="1" dirty="0">
                <a:latin typeface="Bahnschrift SemiBold" panose="020B0502040204020203" pitchFamily="34" charset="0"/>
              </a:rPr>
              <a:t>$37,604</a:t>
            </a: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5676010" y="3574588"/>
            <a:ext cx="6042748" cy="208765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b="1" dirty="0">
              <a:latin typeface="Bahnschrift SemiBold" panose="020B0502040204020203" pitchFamily="34" charset="0"/>
            </a:endParaRPr>
          </a:p>
          <a:p>
            <a:pPr marL="0" indent="0">
              <a:buNone/>
            </a:pPr>
            <a:r>
              <a:rPr lang="en-US" sz="2200" b="1" dirty="0">
                <a:solidFill>
                  <a:schemeClr val="accent1"/>
                </a:solidFill>
                <a:latin typeface="Bahnschrift SemiBold" panose="020B0502040204020203" pitchFamily="34" charset="0"/>
              </a:rPr>
              <a:t>Extreme Gradient Boosting (</a:t>
            </a:r>
            <a:r>
              <a:rPr lang="en-US" sz="2200" b="1" dirty="0" err="1">
                <a:solidFill>
                  <a:schemeClr val="accent1"/>
                </a:solidFill>
                <a:latin typeface="Bahnschrift SemiBold" panose="020B0502040204020203" pitchFamily="34" charset="0"/>
              </a:rPr>
              <a:t>XGBoost</a:t>
            </a:r>
            <a:r>
              <a:rPr lang="en-US" sz="2200" b="1" dirty="0">
                <a:solidFill>
                  <a:schemeClr val="accent1"/>
                </a:solidFill>
                <a:latin typeface="Bahnschrift SemiBold" panose="020B0502040204020203" pitchFamily="34" charset="0"/>
              </a:rPr>
              <a:t>) predicts</a:t>
            </a:r>
          </a:p>
          <a:p>
            <a:pPr marL="457200" lvl="1" indent="0" algn="ctr">
              <a:buNone/>
            </a:pPr>
            <a:r>
              <a:rPr lang="en-US" sz="2200" b="1" dirty="0">
                <a:latin typeface="Bahnschrift SemiBold" panose="020B0502040204020203" pitchFamily="34" charset="0"/>
              </a:rPr>
              <a:t>$35,340</a:t>
            </a:r>
          </a:p>
          <a:p>
            <a:pPr lvl="1"/>
            <a:endParaRPr lang="en-US" sz="2200" b="1" dirty="0">
              <a:solidFill>
                <a:schemeClr val="accent5">
                  <a:lumMod val="50000"/>
                  <a:lumOff val="50000"/>
                </a:schemeClr>
              </a:solidFill>
              <a:latin typeface="Bahnschrift SemiBold" panose="020B0502040204020203" pitchFamily="34" charset="0"/>
            </a:endParaRPr>
          </a:p>
        </p:txBody>
      </p:sp>
      <p:sp>
        <p:nvSpPr>
          <p:cNvPr id="11" name="Content Placeholder 16">
            <a:extLst>
              <a:ext uri="{FF2B5EF4-FFF2-40B4-BE49-F238E27FC236}">
                <a16:creationId xmlns:a16="http://schemas.microsoft.com/office/drawing/2014/main" id="{0554115F-7D7F-421A-B692-4C3D6E58A868}"/>
              </a:ext>
            </a:extLst>
          </p:cNvPr>
          <p:cNvSpPr txBox="1">
            <a:spLocks/>
          </p:cNvSpPr>
          <p:nvPr/>
        </p:nvSpPr>
        <p:spPr>
          <a:xfrm>
            <a:off x="908519" y="1507288"/>
            <a:ext cx="4152765" cy="431519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b="1" dirty="0">
              <a:latin typeface="Bahnschrift SemiBold" panose="020B0502040204020203" pitchFamily="34" charset="0"/>
            </a:endParaRPr>
          </a:p>
        </p:txBody>
      </p:sp>
      <p:sp>
        <p:nvSpPr>
          <p:cNvPr id="12" name="Content Placeholder 16">
            <a:extLst>
              <a:ext uri="{FF2B5EF4-FFF2-40B4-BE49-F238E27FC236}">
                <a16:creationId xmlns:a16="http://schemas.microsoft.com/office/drawing/2014/main" id="{DFD207B7-F38E-49C9-BA40-6E321140230E}"/>
              </a:ext>
            </a:extLst>
          </p:cNvPr>
          <p:cNvSpPr txBox="1">
            <a:spLocks/>
          </p:cNvSpPr>
          <p:nvPr/>
        </p:nvSpPr>
        <p:spPr>
          <a:xfrm>
            <a:off x="796223" y="1614104"/>
            <a:ext cx="5933440" cy="222798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b="1" dirty="0">
                <a:solidFill>
                  <a:schemeClr val="accent5">
                    <a:lumMod val="90000"/>
                    <a:lumOff val="10000"/>
                  </a:schemeClr>
                </a:solidFill>
                <a:latin typeface="Bahnschrift SemiBold" panose="020B0502040204020203" pitchFamily="34" charset="0"/>
              </a:rPr>
              <a:t>2018 INFINITY Q60 3.0t LUXE</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18, 719 Mileage, Gasoline engine</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City MPG 19 – Highway MPG 27</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AWD – Engine 3.0 V6 – 7 speed Automatic</a:t>
            </a:r>
          </a:p>
        </p:txBody>
      </p:sp>
      <p:pic>
        <p:nvPicPr>
          <p:cNvPr id="8" name="Picture 7" descr="A black car parked on a tiled surface&#10;&#10;Description automatically generated with medium confidence">
            <a:extLst>
              <a:ext uri="{FF2B5EF4-FFF2-40B4-BE49-F238E27FC236}">
                <a16:creationId xmlns:a16="http://schemas.microsoft.com/office/drawing/2014/main" id="{73054A35-9252-43F2-8433-811D799B297B}"/>
              </a:ext>
            </a:extLst>
          </p:cNvPr>
          <p:cNvPicPr>
            <a:picLocks noChangeAspect="1"/>
          </p:cNvPicPr>
          <p:nvPr/>
        </p:nvPicPr>
        <p:blipFill>
          <a:blip r:embed="rId3"/>
          <a:stretch>
            <a:fillRect/>
          </a:stretch>
        </p:blipFill>
        <p:spPr>
          <a:xfrm>
            <a:off x="6817935" y="1028518"/>
            <a:ext cx="4038614" cy="2693250"/>
          </a:xfrm>
          <a:prstGeom prst="rect">
            <a:avLst/>
          </a:prstGeom>
        </p:spPr>
      </p:pic>
    </p:spTree>
    <p:extLst>
      <p:ext uri="{BB962C8B-B14F-4D97-AF65-F5344CB8AC3E}">
        <p14:creationId xmlns:p14="http://schemas.microsoft.com/office/powerpoint/2010/main" val="423480421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98095" y="268365"/>
            <a:ext cx="3866984" cy="735886"/>
          </a:xfrm>
        </p:spPr>
        <p:txBody>
          <a:bodyPr/>
          <a:lstStyle/>
          <a:p>
            <a:r>
              <a:rPr lang="en-US" sz="3000" dirty="0">
                <a:latin typeface="Bahnschrift SemiBold" panose="020B0502040204020203" pitchFamily="34" charset="0"/>
              </a:rPr>
              <a:t>INTRODUCTION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37528" y="1168452"/>
            <a:ext cx="5927036" cy="5299851"/>
          </a:xfrm>
        </p:spPr>
        <p:txBody>
          <a:bodyPr>
            <a:normAutofit/>
          </a:bodyPr>
          <a:lstStyle/>
          <a:p>
            <a:pPr>
              <a:buFont typeface="Wingdings" panose="05000000000000000000" pitchFamily="2" charset="2"/>
              <a:buChar char="v"/>
            </a:pPr>
            <a:r>
              <a:rPr lang="en-US" sz="2000" b="1" dirty="0"/>
              <a:t>MOTIVATION</a:t>
            </a:r>
            <a:r>
              <a:rPr lang="en-US" dirty="0"/>
              <a:t>:</a:t>
            </a:r>
          </a:p>
          <a:p>
            <a:pPr lvl="1">
              <a:buFont typeface="Wingdings" panose="05000000000000000000" pitchFamily="2" charset="2"/>
              <a:buChar char="§"/>
            </a:pPr>
            <a:r>
              <a:rPr lang="en-US" sz="1600" dirty="0"/>
              <a:t>Buy and sell used cars is always a big decision.</a:t>
            </a:r>
          </a:p>
          <a:p>
            <a:pPr lvl="1">
              <a:buFont typeface="Wingdings" panose="05000000000000000000" pitchFamily="2" charset="2"/>
              <a:buChar char="§"/>
            </a:pPr>
            <a:r>
              <a:rPr lang="en-US" sz="1600" dirty="0"/>
              <a:t>Create the tools to predict the as closest car’s price as possible.</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pic>
        <p:nvPicPr>
          <p:cNvPr id="6" name="Picture Placeholder 5" descr="A picture containing ground, outdoor, red, transport&#10;&#10;Description automatically generated">
            <a:extLst>
              <a:ext uri="{FF2B5EF4-FFF2-40B4-BE49-F238E27FC236}">
                <a16:creationId xmlns:a16="http://schemas.microsoft.com/office/drawing/2014/main" id="{473BF12C-E0CC-4250-AB55-54A566DBA573}"/>
              </a:ext>
            </a:extLst>
          </p:cNvPr>
          <p:cNvPicPr>
            <a:picLocks noGrp="1" noChangeAspect="1"/>
          </p:cNvPicPr>
          <p:nvPr>
            <p:ph type="pic" sz="quarter" idx="14"/>
          </p:nvPr>
        </p:nvPicPr>
        <p:blipFill>
          <a:blip r:embed="rId3"/>
          <a:srcRect t="8122" b="8122"/>
          <a:stretch>
            <a:fillRect/>
          </a:stretch>
        </p:blipFill>
        <p:spPr/>
      </p:pic>
    </p:spTree>
    <p:extLst>
      <p:ext uri="{BB962C8B-B14F-4D97-AF65-F5344CB8AC3E}">
        <p14:creationId xmlns:p14="http://schemas.microsoft.com/office/powerpoint/2010/main" val="1325373587"/>
      </p:ext>
    </p:extLst>
  </p:cSld>
  <p:clrMapOvr>
    <a:masterClrMapping/>
  </p:clrMapOvr>
  <p:transition>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PREDICTION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30</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473242" y="3554728"/>
            <a:ext cx="4588041" cy="2227980"/>
          </a:xfrm>
        </p:spPr>
        <p:txBody>
          <a:bodyPr/>
          <a:lstStyle/>
          <a:p>
            <a:endParaRPr lang="en-US" sz="2200" b="1" dirty="0">
              <a:latin typeface="Bahnschrift SemiBold" panose="020B0502040204020203" pitchFamily="34" charset="0"/>
            </a:endParaRPr>
          </a:p>
          <a:p>
            <a:pPr marL="0" indent="0">
              <a:buNone/>
            </a:pPr>
            <a:r>
              <a:rPr lang="en-US" sz="2200" b="1" dirty="0">
                <a:solidFill>
                  <a:schemeClr val="accent1"/>
                </a:solidFill>
                <a:latin typeface="Bahnschrift SemiBold" panose="020B0502040204020203" pitchFamily="34" charset="0"/>
              </a:rPr>
              <a:t>Linear Regression Model predicts</a:t>
            </a:r>
          </a:p>
          <a:p>
            <a:pPr marL="0" indent="0" algn="ctr">
              <a:buNone/>
            </a:pPr>
            <a:r>
              <a:rPr lang="en-US" sz="2200" b="1" dirty="0">
                <a:latin typeface="Bahnschrift SemiBold" panose="020B0502040204020203" pitchFamily="34" charset="0"/>
              </a:rPr>
              <a:t>$37,604</a:t>
            </a: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5676010" y="3574588"/>
            <a:ext cx="6042748" cy="208765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b="1" dirty="0">
              <a:latin typeface="Bahnschrift SemiBold" panose="020B0502040204020203" pitchFamily="34" charset="0"/>
            </a:endParaRPr>
          </a:p>
          <a:p>
            <a:pPr marL="0" indent="0">
              <a:buNone/>
            </a:pPr>
            <a:r>
              <a:rPr lang="en-US" sz="2200" b="1" dirty="0">
                <a:solidFill>
                  <a:schemeClr val="accent1"/>
                </a:solidFill>
                <a:latin typeface="Bahnschrift SemiBold" panose="020B0502040204020203" pitchFamily="34" charset="0"/>
              </a:rPr>
              <a:t>Extreme Gradient Boosting (</a:t>
            </a:r>
            <a:r>
              <a:rPr lang="en-US" sz="2200" b="1" dirty="0" err="1">
                <a:solidFill>
                  <a:schemeClr val="accent1"/>
                </a:solidFill>
                <a:latin typeface="Bahnschrift SemiBold" panose="020B0502040204020203" pitchFamily="34" charset="0"/>
              </a:rPr>
              <a:t>XGBoost</a:t>
            </a:r>
            <a:r>
              <a:rPr lang="en-US" sz="2200" b="1" dirty="0">
                <a:solidFill>
                  <a:schemeClr val="accent1"/>
                </a:solidFill>
                <a:latin typeface="Bahnschrift SemiBold" panose="020B0502040204020203" pitchFamily="34" charset="0"/>
              </a:rPr>
              <a:t>) predicts</a:t>
            </a:r>
          </a:p>
          <a:p>
            <a:pPr marL="457200" lvl="1" indent="0" algn="ctr">
              <a:buNone/>
            </a:pPr>
            <a:r>
              <a:rPr lang="en-US" sz="2200" b="1" dirty="0">
                <a:latin typeface="Bahnschrift SemiBold" panose="020B0502040204020203" pitchFamily="34" charset="0"/>
              </a:rPr>
              <a:t>$35,340</a:t>
            </a:r>
          </a:p>
          <a:p>
            <a:pPr lvl="1"/>
            <a:endParaRPr lang="en-US" sz="2200" b="1" dirty="0">
              <a:solidFill>
                <a:schemeClr val="accent5">
                  <a:lumMod val="50000"/>
                  <a:lumOff val="50000"/>
                </a:schemeClr>
              </a:solidFill>
              <a:latin typeface="Bahnschrift SemiBold" panose="020B0502040204020203" pitchFamily="34" charset="0"/>
            </a:endParaRPr>
          </a:p>
        </p:txBody>
      </p:sp>
      <p:sp>
        <p:nvSpPr>
          <p:cNvPr id="11" name="Content Placeholder 16">
            <a:extLst>
              <a:ext uri="{FF2B5EF4-FFF2-40B4-BE49-F238E27FC236}">
                <a16:creationId xmlns:a16="http://schemas.microsoft.com/office/drawing/2014/main" id="{0554115F-7D7F-421A-B692-4C3D6E58A868}"/>
              </a:ext>
            </a:extLst>
          </p:cNvPr>
          <p:cNvSpPr txBox="1">
            <a:spLocks/>
          </p:cNvSpPr>
          <p:nvPr/>
        </p:nvSpPr>
        <p:spPr>
          <a:xfrm>
            <a:off x="908519" y="1507288"/>
            <a:ext cx="4152765" cy="431519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b="1" dirty="0">
              <a:latin typeface="Bahnschrift SemiBold" panose="020B0502040204020203" pitchFamily="34" charset="0"/>
            </a:endParaRPr>
          </a:p>
        </p:txBody>
      </p:sp>
      <p:sp>
        <p:nvSpPr>
          <p:cNvPr id="12" name="Content Placeholder 16">
            <a:extLst>
              <a:ext uri="{FF2B5EF4-FFF2-40B4-BE49-F238E27FC236}">
                <a16:creationId xmlns:a16="http://schemas.microsoft.com/office/drawing/2014/main" id="{DFD207B7-F38E-49C9-BA40-6E321140230E}"/>
              </a:ext>
            </a:extLst>
          </p:cNvPr>
          <p:cNvSpPr txBox="1">
            <a:spLocks/>
          </p:cNvSpPr>
          <p:nvPr/>
        </p:nvSpPr>
        <p:spPr>
          <a:xfrm>
            <a:off x="796223" y="1614104"/>
            <a:ext cx="5933440" cy="222798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b="1" dirty="0">
                <a:solidFill>
                  <a:schemeClr val="accent5">
                    <a:lumMod val="90000"/>
                    <a:lumOff val="10000"/>
                  </a:schemeClr>
                </a:solidFill>
                <a:latin typeface="Bahnschrift SemiBold" panose="020B0502040204020203" pitchFamily="34" charset="0"/>
              </a:rPr>
              <a:t>2018 INFINITY Q60 3.0t LUXE</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18, 719 Mileage, Gasoline engine</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City MPG 19 – Highway MPG 27</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AWD – Engine 3.0 V6 – 7 speed Automatic</a:t>
            </a:r>
          </a:p>
        </p:txBody>
      </p:sp>
      <p:pic>
        <p:nvPicPr>
          <p:cNvPr id="8" name="Picture 7" descr="A black car parked on a tiled surface&#10;&#10;Description automatically generated with medium confidence">
            <a:extLst>
              <a:ext uri="{FF2B5EF4-FFF2-40B4-BE49-F238E27FC236}">
                <a16:creationId xmlns:a16="http://schemas.microsoft.com/office/drawing/2014/main" id="{73054A35-9252-43F2-8433-811D799B297B}"/>
              </a:ext>
            </a:extLst>
          </p:cNvPr>
          <p:cNvPicPr>
            <a:picLocks noChangeAspect="1"/>
          </p:cNvPicPr>
          <p:nvPr/>
        </p:nvPicPr>
        <p:blipFill>
          <a:blip r:embed="rId3"/>
          <a:stretch>
            <a:fillRect/>
          </a:stretch>
        </p:blipFill>
        <p:spPr>
          <a:xfrm>
            <a:off x="6817935" y="1028518"/>
            <a:ext cx="4038614" cy="2693250"/>
          </a:xfrm>
          <a:prstGeom prst="rect">
            <a:avLst/>
          </a:prstGeom>
        </p:spPr>
      </p:pic>
      <p:sp>
        <p:nvSpPr>
          <p:cNvPr id="13" name="Content Placeholder 16">
            <a:extLst>
              <a:ext uri="{FF2B5EF4-FFF2-40B4-BE49-F238E27FC236}">
                <a16:creationId xmlns:a16="http://schemas.microsoft.com/office/drawing/2014/main" id="{5C919133-31D7-4690-AEE1-1F5ADBD60EA6}"/>
              </a:ext>
            </a:extLst>
          </p:cNvPr>
          <p:cNvSpPr txBox="1">
            <a:spLocks/>
          </p:cNvSpPr>
          <p:nvPr/>
        </p:nvSpPr>
        <p:spPr>
          <a:xfrm>
            <a:off x="3433015" y="4563215"/>
            <a:ext cx="4588041" cy="208765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b="1" dirty="0">
              <a:latin typeface="Bahnschrift SemiBold" panose="020B0502040204020203" pitchFamily="34" charset="0"/>
            </a:endParaRPr>
          </a:p>
          <a:p>
            <a:pPr marL="0" indent="0" algn="ctr">
              <a:buFont typeface="Arial" panose="020B0604020202020204" pitchFamily="34" charset="0"/>
              <a:buNone/>
            </a:pPr>
            <a:r>
              <a:rPr lang="en-US" sz="2200" b="1" dirty="0">
                <a:solidFill>
                  <a:schemeClr val="accent1"/>
                </a:solidFill>
                <a:latin typeface="Bahnschrift SemiBold" panose="020B0502040204020203" pitchFamily="34" charset="0"/>
              </a:rPr>
              <a:t>True value</a:t>
            </a:r>
          </a:p>
          <a:p>
            <a:pPr marL="0" indent="0" algn="ctr">
              <a:buFont typeface="Arial" panose="020B0604020202020204" pitchFamily="34" charset="0"/>
              <a:buNone/>
            </a:pPr>
            <a:r>
              <a:rPr lang="en-US" sz="2200" b="1" dirty="0">
                <a:latin typeface="Bahnschrift SemiBold" panose="020B0502040204020203" pitchFamily="34" charset="0"/>
              </a:rPr>
              <a:t>$32,500</a:t>
            </a:r>
          </a:p>
        </p:txBody>
      </p:sp>
      <p:sp>
        <p:nvSpPr>
          <p:cNvPr id="14" name="Rectangle: Rounded Corners 13">
            <a:extLst>
              <a:ext uri="{FF2B5EF4-FFF2-40B4-BE49-F238E27FC236}">
                <a16:creationId xmlns:a16="http://schemas.microsoft.com/office/drawing/2014/main" id="{BA8274C0-30BF-465B-B743-25F1F761DFCA}"/>
              </a:ext>
            </a:extLst>
          </p:cNvPr>
          <p:cNvSpPr/>
          <p:nvPr/>
        </p:nvSpPr>
        <p:spPr>
          <a:xfrm>
            <a:off x="4245734" y="5142849"/>
            <a:ext cx="2860549" cy="1325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040626"/>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CONCLUSION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31</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1687797"/>
            <a:ext cx="4152765" cy="4315192"/>
          </a:xfrm>
        </p:spPr>
        <p:txBody>
          <a:bodyPr/>
          <a:lstStyle/>
          <a:p>
            <a:endParaRPr lang="en-US" sz="2200" b="1" dirty="0">
              <a:latin typeface="Bahnschrift SemiBold" panose="020B0502040204020203" pitchFamily="34" charset="0"/>
            </a:endParaRPr>
          </a:p>
          <a:p>
            <a:r>
              <a:rPr lang="en-US" sz="2200" b="1" dirty="0">
                <a:solidFill>
                  <a:schemeClr val="accent1"/>
                </a:solidFill>
                <a:latin typeface="Bahnschrift SemiBold" panose="020B0502040204020203" pitchFamily="34" charset="0"/>
              </a:rPr>
              <a:t>Linear Regression Model:</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0.869</a:t>
            </a:r>
          </a:p>
          <a:p>
            <a:pPr lvl="1"/>
            <a:r>
              <a:rPr lang="en-US" sz="2200" b="1" dirty="0">
                <a:latin typeface="Bahnschrift SemiBold" panose="020B0502040204020203" pitchFamily="34" charset="0"/>
              </a:rPr>
              <a:t>RMSE = </a:t>
            </a:r>
            <a:r>
              <a:rPr lang="en-US" sz="2200" b="1" dirty="0">
                <a:solidFill>
                  <a:srgbClr val="00B050"/>
                </a:solidFill>
                <a:latin typeface="Bahnschrift SemiBold" panose="020B0502040204020203" pitchFamily="34" charset="0"/>
              </a:rPr>
              <a:t>4787.90</a:t>
            </a:r>
          </a:p>
          <a:p>
            <a:r>
              <a:rPr lang="en-US" sz="2200" b="1" dirty="0">
                <a:solidFill>
                  <a:schemeClr val="accent1"/>
                </a:solidFill>
                <a:latin typeface="Bahnschrift SemiBold" panose="020B0502040204020203" pitchFamily="34" charset="0"/>
              </a:rPr>
              <a:t>Lasso Model:</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0.866</a:t>
            </a:r>
          </a:p>
          <a:p>
            <a:pPr marL="0" indent="0">
              <a:buNone/>
            </a:pPr>
            <a:endParaRPr lang="en-US" sz="2200" b="1" dirty="0">
              <a:latin typeface="Bahnschrift SemiBold" panose="020B0502040204020203" pitchFamily="34" charset="0"/>
            </a:endParaRPr>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352899" y="452179"/>
            <a:ext cx="5429184" cy="1765008"/>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400" b="1" dirty="0">
                <a:latin typeface="Bahnschrift SemiBold" panose="020B0502040204020203" pitchFamily="34" charset="0"/>
              </a:rPr>
              <a:t>L1/L2 Regularization</a:t>
            </a:r>
            <a:br>
              <a:rPr lang="en-US" sz="2400" b="1" dirty="0">
                <a:latin typeface="Bahnschrift SemiBold" panose="020B0502040204020203" pitchFamily="34" charset="0"/>
              </a:rPr>
            </a:br>
            <a:r>
              <a:rPr lang="en-US" sz="2400" b="1" dirty="0">
                <a:latin typeface="Bahnschrift SemiBold" panose="020B0502040204020203" pitchFamily="34" charset="0"/>
              </a:rPr>
              <a:t>K-Fold Cross-Validation!</a:t>
            </a:r>
            <a:br>
              <a:rPr lang="en-US" sz="2400" b="1" dirty="0">
                <a:latin typeface="Bahnschrift SemiBold" panose="020B0502040204020203" pitchFamily="34" charset="0"/>
              </a:rPr>
            </a:br>
            <a:r>
              <a:rPr lang="en-US" sz="2400" b="1" dirty="0">
                <a:latin typeface="Bahnschrift SemiBold" panose="020B0502040204020203" pitchFamily="34" charset="0"/>
              </a:rPr>
              <a:t>Parameters tuning</a:t>
            </a:r>
          </a:p>
          <a:p>
            <a:endParaRPr lang="en-US" sz="24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5736492" y="2217187"/>
            <a:ext cx="5429184" cy="4897864"/>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b="1" dirty="0">
              <a:latin typeface="Bahnschrift SemiBold" panose="020B0502040204020203" pitchFamily="34" charset="0"/>
            </a:endParaRPr>
          </a:p>
          <a:p>
            <a:r>
              <a:rPr lang="en-US" sz="2200" b="1" dirty="0">
                <a:solidFill>
                  <a:schemeClr val="accent1"/>
                </a:solidFill>
                <a:latin typeface="Bahnschrift SemiBold" panose="020B0502040204020203" pitchFamily="34" charset="0"/>
              </a:rPr>
              <a:t>Extreme Gradient Boosting (</a:t>
            </a:r>
            <a:r>
              <a:rPr lang="en-US" sz="2200" b="1" dirty="0" err="1">
                <a:solidFill>
                  <a:schemeClr val="accent1"/>
                </a:solidFill>
                <a:latin typeface="Bahnschrift SemiBold" panose="020B0502040204020203" pitchFamily="34" charset="0"/>
              </a:rPr>
              <a:t>XGBoost</a:t>
            </a:r>
            <a:r>
              <a:rPr lang="en-US" sz="2200" b="1" dirty="0">
                <a:solidFill>
                  <a:schemeClr val="accent1"/>
                </a:solidFill>
                <a:latin typeface="Bahnschrift SemiBold" panose="020B0502040204020203" pitchFamily="34" charset="0"/>
              </a:rPr>
              <a:t>):</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0.955</a:t>
            </a:r>
          </a:p>
          <a:p>
            <a:pPr lvl="1"/>
            <a:r>
              <a:rPr lang="en-US" sz="2200" b="1" dirty="0">
                <a:latin typeface="Bahnschrift SemiBold" panose="020B0502040204020203" pitchFamily="34" charset="0"/>
              </a:rPr>
              <a:t>RMSE = </a:t>
            </a:r>
            <a:r>
              <a:rPr lang="en-US" sz="2200" b="1" dirty="0">
                <a:solidFill>
                  <a:srgbClr val="00B050"/>
                </a:solidFill>
                <a:latin typeface="Bahnschrift SemiBold" panose="020B0502040204020203" pitchFamily="34" charset="0"/>
              </a:rPr>
              <a:t>2788.11</a:t>
            </a:r>
          </a:p>
          <a:p>
            <a:r>
              <a:rPr lang="en-US" sz="2200" b="1" dirty="0">
                <a:solidFill>
                  <a:schemeClr val="accent1"/>
                </a:solidFill>
                <a:latin typeface="Bahnschrift SemiBold" panose="020B0502040204020203" pitchFamily="34" charset="0"/>
              </a:rPr>
              <a:t>Ridge Model:</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0.865</a:t>
            </a:r>
          </a:p>
          <a:p>
            <a:pPr marL="457200" lvl="1" indent="0">
              <a:buNone/>
            </a:pPr>
            <a:endParaRPr lang="en-US" sz="2200" b="1" dirty="0">
              <a:solidFill>
                <a:srgbClr val="00B050"/>
              </a:solidFill>
              <a:latin typeface="Bahnschrift SemiBold" panose="020B0502040204020203" pitchFamily="34" charset="0"/>
            </a:endParaRPr>
          </a:p>
          <a:p>
            <a:pPr lvl="1"/>
            <a:endParaRPr lang="en-US" sz="2200" b="1" dirty="0">
              <a:solidFill>
                <a:schemeClr val="accent5">
                  <a:lumMod val="50000"/>
                  <a:lumOff val="50000"/>
                </a:schemeClr>
              </a:solidFill>
              <a:latin typeface="Bahnschrift SemiBold" panose="020B0502040204020203" pitchFamily="34" charset="0"/>
            </a:endParaRPr>
          </a:p>
        </p:txBody>
      </p:sp>
      <p:sp>
        <p:nvSpPr>
          <p:cNvPr id="7" name="Rectangle: Rounded Corners 6">
            <a:extLst>
              <a:ext uri="{FF2B5EF4-FFF2-40B4-BE49-F238E27FC236}">
                <a16:creationId xmlns:a16="http://schemas.microsoft.com/office/drawing/2014/main" id="{C7DC09D4-E2EA-4AA3-AAA9-CAE18EE6BEDC}"/>
              </a:ext>
            </a:extLst>
          </p:cNvPr>
          <p:cNvSpPr/>
          <p:nvPr/>
        </p:nvSpPr>
        <p:spPr>
          <a:xfrm>
            <a:off x="5510463" y="2658833"/>
            <a:ext cx="5574632" cy="20072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69063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RESIDUALS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32</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1440192"/>
            <a:ext cx="4476958" cy="4315192"/>
          </a:xfrm>
        </p:spPr>
        <p:txBody>
          <a:bodyPr/>
          <a:lstStyle/>
          <a:p>
            <a:endParaRPr lang="en-US" sz="2400" b="1" dirty="0">
              <a:latin typeface="Bahnschrift SemiBold" panose="020B0502040204020203" pitchFamily="34" charset="0"/>
            </a:endParaRPr>
          </a:p>
          <a:p>
            <a:r>
              <a:rPr lang="en-US" sz="2400" b="1" dirty="0">
                <a:solidFill>
                  <a:schemeClr val="accent1"/>
                </a:solidFill>
                <a:latin typeface="Bahnschrift SemiBold" panose="020B0502040204020203" pitchFamily="34" charset="0"/>
              </a:rPr>
              <a:t>Linear Regression Model:</a:t>
            </a:r>
          </a:p>
          <a:p>
            <a:pPr lvl="1"/>
            <a:r>
              <a:rPr lang="en-US" sz="2400" b="1" dirty="0">
                <a:latin typeface="Bahnschrift SemiBold" panose="020B0502040204020203" pitchFamily="34" charset="0"/>
              </a:rPr>
              <a:t>R^2 for train set: </a:t>
            </a:r>
            <a:r>
              <a:rPr lang="en-US" sz="2400" b="1" dirty="0">
                <a:solidFill>
                  <a:srgbClr val="00B050"/>
                </a:solidFill>
                <a:latin typeface="Bahnschrift SemiBold" panose="020B0502040204020203" pitchFamily="34" charset="0"/>
              </a:rPr>
              <a:t>0.871</a:t>
            </a:r>
          </a:p>
          <a:p>
            <a:pPr lvl="1"/>
            <a:r>
              <a:rPr lang="en-US" sz="2400" b="1" dirty="0">
                <a:latin typeface="Bahnschrift SemiBold" panose="020B0502040204020203" pitchFamily="34" charset="0"/>
              </a:rPr>
              <a:t>R^2 for test set: </a:t>
            </a:r>
            <a:r>
              <a:rPr lang="en-US" sz="2400" b="1" dirty="0">
                <a:solidFill>
                  <a:srgbClr val="00B050"/>
                </a:solidFill>
                <a:latin typeface="Bahnschrift SemiBold" panose="020B0502040204020203" pitchFamily="34" charset="0"/>
              </a:rPr>
              <a:t>869</a:t>
            </a:r>
          </a:p>
          <a:p>
            <a:pPr lvl="1"/>
            <a:r>
              <a:rPr lang="en-US" sz="2400" b="1" dirty="0">
                <a:latin typeface="Bahnschrift SemiBold" panose="020B0502040204020203" pitchFamily="34" charset="0"/>
              </a:rPr>
              <a:t>RMSE = </a:t>
            </a:r>
            <a:r>
              <a:rPr lang="en-US" sz="2400" b="1" dirty="0">
                <a:solidFill>
                  <a:srgbClr val="00B050"/>
                </a:solidFill>
                <a:latin typeface="Bahnschrift SemiBold" panose="020B0502040204020203" pitchFamily="34" charset="0"/>
              </a:rPr>
              <a:t>4787.90</a:t>
            </a:r>
          </a:p>
          <a:p>
            <a:pPr marL="0" indent="0">
              <a:buNone/>
            </a:pPr>
            <a:endParaRPr lang="en-US" sz="2400" b="1" dirty="0">
              <a:latin typeface="Bahnschrift SemiBold" panose="020B0502040204020203" pitchFamily="34" charset="0"/>
            </a:endParaRPr>
          </a:p>
        </p:txBody>
      </p:sp>
      <p:pic>
        <p:nvPicPr>
          <p:cNvPr id="3" name="Picture 2">
            <a:extLst>
              <a:ext uri="{FF2B5EF4-FFF2-40B4-BE49-F238E27FC236}">
                <a16:creationId xmlns:a16="http://schemas.microsoft.com/office/drawing/2014/main" id="{9CE648C8-4432-4BE0-81FC-EC167DE30D63}"/>
              </a:ext>
            </a:extLst>
          </p:cNvPr>
          <p:cNvPicPr>
            <a:picLocks noChangeAspect="1"/>
          </p:cNvPicPr>
          <p:nvPr/>
        </p:nvPicPr>
        <p:blipFill>
          <a:blip r:embed="rId3"/>
          <a:stretch>
            <a:fillRect/>
          </a:stretch>
        </p:blipFill>
        <p:spPr>
          <a:xfrm>
            <a:off x="5385477" y="1687797"/>
            <a:ext cx="6110431" cy="3748034"/>
          </a:xfrm>
          <a:prstGeom prst="rect">
            <a:avLst/>
          </a:prstGeom>
        </p:spPr>
      </p:pic>
    </p:spTree>
    <p:extLst>
      <p:ext uri="{BB962C8B-B14F-4D97-AF65-F5344CB8AC3E}">
        <p14:creationId xmlns:p14="http://schemas.microsoft.com/office/powerpoint/2010/main" val="26853264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RESIDUALS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33</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696092" y="1882233"/>
            <a:ext cx="4887982" cy="4315192"/>
          </a:xfrm>
        </p:spPr>
        <p:txBody>
          <a:bodyPr/>
          <a:lstStyle/>
          <a:p>
            <a:r>
              <a:rPr lang="en-US" sz="2400" b="1" dirty="0">
                <a:solidFill>
                  <a:schemeClr val="accent1"/>
                </a:solidFill>
                <a:latin typeface="Bahnschrift SemiBold" panose="020B0502040204020203" pitchFamily="34" charset="0"/>
              </a:rPr>
              <a:t>Extreme Gradient Boosting (</a:t>
            </a:r>
            <a:r>
              <a:rPr lang="en-US" sz="2400" b="1" dirty="0" err="1">
                <a:solidFill>
                  <a:schemeClr val="accent1"/>
                </a:solidFill>
                <a:latin typeface="Bahnschrift SemiBold" panose="020B0502040204020203" pitchFamily="34" charset="0"/>
              </a:rPr>
              <a:t>XGBoost</a:t>
            </a:r>
            <a:r>
              <a:rPr lang="en-US" sz="2400" b="1" dirty="0">
                <a:solidFill>
                  <a:schemeClr val="accent1"/>
                </a:solidFill>
                <a:latin typeface="Bahnschrift SemiBold" panose="020B0502040204020203" pitchFamily="34" charset="0"/>
              </a:rPr>
              <a:t>):</a:t>
            </a:r>
          </a:p>
          <a:p>
            <a:pPr lvl="1"/>
            <a:r>
              <a:rPr lang="en-US" sz="2400" b="1" dirty="0">
                <a:latin typeface="Bahnschrift SemiBold" panose="020B0502040204020203" pitchFamily="34" charset="0"/>
              </a:rPr>
              <a:t>R^2 for train set: </a:t>
            </a:r>
            <a:r>
              <a:rPr lang="en-US" sz="2400" b="1" dirty="0">
                <a:solidFill>
                  <a:srgbClr val="00B050"/>
                </a:solidFill>
                <a:latin typeface="Bahnschrift SemiBold" panose="020B0502040204020203" pitchFamily="34" charset="0"/>
              </a:rPr>
              <a:t>0.987</a:t>
            </a:r>
          </a:p>
          <a:p>
            <a:pPr lvl="1"/>
            <a:r>
              <a:rPr lang="en-US" sz="2400" b="1" dirty="0">
                <a:latin typeface="Bahnschrift SemiBold" panose="020B0502040204020203" pitchFamily="34" charset="0"/>
              </a:rPr>
              <a:t>R^2 for test set: </a:t>
            </a:r>
            <a:r>
              <a:rPr lang="en-US" sz="2400" b="1" dirty="0">
                <a:solidFill>
                  <a:srgbClr val="00B050"/>
                </a:solidFill>
                <a:latin typeface="Bahnschrift SemiBold" panose="020B0502040204020203" pitchFamily="34" charset="0"/>
              </a:rPr>
              <a:t>0.955</a:t>
            </a:r>
          </a:p>
          <a:p>
            <a:pPr lvl="1"/>
            <a:r>
              <a:rPr lang="en-US" sz="2400" b="1" dirty="0">
                <a:latin typeface="Bahnschrift SemiBold" panose="020B0502040204020203" pitchFamily="34" charset="0"/>
              </a:rPr>
              <a:t>RMSE = </a:t>
            </a:r>
            <a:r>
              <a:rPr lang="en-US" sz="2400" b="1" dirty="0">
                <a:solidFill>
                  <a:srgbClr val="00B050"/>
                </a:solidFill>
                <a:latin typeface="Bahnschrift SemiBold" panose="020B0502040204020203" pitchFamily="34" charset="0"/>
              </a:rPr>
              <a:t>2788.11</a:t>
            </a:r>
          </a:p>
        </p:txBody>
      </p:sp>
      <p:pic>
        <p:nvPicPr>
          <p:cNvPr id="3" name="Picture 2">
            <a:extLst>
              <a:ext uri="{FF2B5EF4-FFF2-40B4-BE49-F238E27FC236}">
                <a16:creationId xmlns:a16="http://schemas.microsoft.com/office/drawing/2014/main" id="{A9268E36-4F4D-495A-BF8E-BF6779421BB5}"/>
              </a:ext>
            </a:extLst>
          </p:cNvPr>
          <p:cNvPicPr>
            <a:picLocks noChangeAspect="1"/>
          </p:cNvPicPr>
          <p:nvPr/>
        </p:nvPicPr>
        <p:blipFill>
          <a:blip r:embed="rId3"/>
          <a:stretch>
            <a:fillRect/>
          </a:stretch>
        </p:blipFill>
        <p:spPr>
          <a:xfrm>
            <a:off x="5352592" y="1396461"/>
            <a:ext cx="5930889" cy="3947862"/>
          </a:xfrm>
          <a:prstGeom prst="rect">
            <a:avLst/>
          </a:prstGeom>
        </p:spPr>
      </p:pic>
    </p:spTree>
    <p:extLst>
      <p:ext uri="{BB962C8B-B14F-4D97-AF65-F5344CB8AC3E}">
        <p14:creationId xmlns:p14="http://schemas.microsoft.com/office/powerpoint/2010/main" val="3382493956"/>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8" y="660575"/>
            <a:ext cx="4457565" cy="735886"/>
          </a:xfrm>
        </p:spPr>
        <p:txBody>
          <a:bodyPr/>
          <a:lstStyle/>
          <a:p>
            <a:r>
              <a:rPr lang="en-US" sz="3000" dirty="0">
                <a:latin typeface="Bahnschrift SemiBold" panose="020B0502040204020203" pitchFamily="34" charset="0"/>
              </a:rPr>
              <a:t>PREDICTION ERROR</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34</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696092" y="1882233"/>
            <a:ext cx="4887982" cy="4315192"/>
          </a:xfrm>
        </p:spPr>
        <p:txBody>
          <a:bodyPr/>
          <a:lstStyle/>
          <a:p>
            <a:r>
              <a:rPr lang="en-US" sz="2400" b="1" dirty="0">
                <a:solidFill>
                  <a:schemeClr val="accent1"/>
                </a:solidFill>
                <a:latin typeface="Bahnschrift SemiBold" panose="020B0502040204020203" pitchFamily="34" charset="0"/>
              </a:rPr>
              <a:t>Extreme Gradient Boosting (</a:t>
            </a:r>
            <a:r>
              <a:rPr lang="en-US" sz="2400" b="1" dirty="0" err="1">
                <a:solidFill>
                  <a:schemeClr val="accent1"/>
                </a:solidFill>
                <a:latin typeface="Bahnschrift SemiBold" panose="020B0502040204020203" pitchFamily="34" charset="0"/>
              </a:rPr>
              <a:t>XGBoost</a:t>
            </a:r>
            <a:r>
              <a:rPr lang="en-US" sz="2400" b="1" dirty="0">
                <a:solidFill>
                  <a:schemeClr val="accent1"/>
                </a:solidFill>
                <a:latin typeface="Bahnschrift SemiBold" panose="020B0502040204020203" pitchFamily="34" charset="0"/>
              </a:rPr>
              <a:t>):</a:t>
            </a:r>
          </a:p>
          <a:p>
            <a:pPr lvl="1"/>
            <a:r>
              <a:rPr lang="en-US" sz="2400" b="1" dirty="0">
                <a:latin typeface="Bahnschrift SemiBold" panose="020B0502040204020203" pitchFamily="34" charset="0"/>
              </a:rPr>
              <a:t>R^2 for train set: </a:t>
            </a:r>
            <a:r>
              <a:rPr lang="en-US" sz="2400" b="1" dirty="0">
                <a:solidFill>
                  <a:srgbClr val="00B050"/>
                </a:solidFill>
                <a:latin typeface="Bahnschrift SemiBold" panose="020B0502040204020203" pitchFamily="34" charset="0"/>
              </a:rPr>
              <a:t>0.987</a:t>
            </a:r>
          </a:p>
          <a:p>
            <a:pPr lvl="1"/>
            <a:r>
              <a:rPr lang="en-US" sz="2400" b="1" dirty="0">
                <a:latin typeface="Bahnschrift SemiBold" panose="020B0502040204020203" pitchFamily="34" charset="0"/>
              </a:rPr>
              <a:t>R^2 for test set: </a:t>
            </a:r>
            <a:r>
              <a:rPr lang="en-US" sz="2400" b="1" dirty="0">
                <a:solidFill>
                  <a:srgbClr val="00B050"/>
                </a:solidFill>
                <a:latin typeface="Bahnschrift SemiBold" panose="020B0502040204020203" pitchFamily="34" charset="0"/>
              </a:rPr>
              <a:t>0.955</a:t>
            </a:r>
          </a:p>
          <a:p>
            <a:pPr lvl="1"/>
            <a:r>
              <a:rPr lang="en-US" sz="2400" b="1" dirty="0">
                <a:latin typeface="Bahnschrift SemiBold" panose="020B0502040204020203" pitchFamily="34" charset="0"/>
              </a:rPr>
              <a:t>RMSE = </a:t>
            </a:r>
            <a:r>
              <a:rPr lang="en-US" sz="2400" b="1" dirty="0">
                <a:solidFill>
                  <a:srgbClr val="00B050"/>
                </a:solidFill>
                <a:latin typeface="Bahnschrift SemiBold" panose="020B0502040204020203" pitchFamily="34" charset="0"/>
              </a:rPr>
              <a:t>2788.11</a:t>
            </a:r>
          </a:p>
        </p:txBody>
      </p:sp>
      <p:pic>
        <p:nvPicPr>
          <p:cNvPr id="3" name="Picture 2">
            <a:extLst>
              <a:ext uri="{FF2B5EF4-FFF2-40B4-BE49-F238E27FC236}">
                <a16:creationId xmlns:a16="http://schemas.microsoft.com/office/drawing/2014/main" id="{9CBD13AB-BB10-46C9-801B-A6204F36FAED}"/>
              </a:ext>
            </a:extLst>
          </p:cNvPr>
          <p:cNvPicPr>
            <a:picLocks noChangeAspect="1"/>
          </p:cNvPicPr>
          <p:nvPr/>
        </p:nvPicPr>
        <p:blipFill>
          <a:blip r:embed="rId3"/>
          <a:stretch>
            <a:fillRect/>
          </a:stretch>
        </p:blipFill>
        <p:spPr>
          <a:xfrm>
            <a:off x="5846344" y="1028518"/>
            <a:ext cx="5437137" cy="4851429"/>
          </a:xfrm>
          <a:prstGeom prst="rect">
            <a:avLst/>
          </a:prstGeom>
        </p:spPr>
      </p:pic>
    </p:spTree>
    <p:extLst>
      <p:ext uri="{BB962C8B-B14F-4D97-AF65-F5344CB8AC3E}">
        <p14:creationId xmlns:p14="http://schemas.microsoft.com/office/powerpoint/2010/main" val="1491082280"/>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8" y="660574"/>
            <a:ext cx="5275714" cy="799257"/>
          </a:xfrm>
        </p:spPr>
        <p:txBody>
          <a:bodyPr/>
          <a:lstStyle/>
          <a:p>
            <a:r>
              <a:rPr lang="en-US" sz="3000" dirty="0">
                <a:latin typeface="Bahnschrift SemiBold" panose="020B0502040204020203" pitchFamily="34" charset="0"/>
              </a:rPr>
              <a:t>FEATURE IMPORTANCE</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35</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696092" y="1882233"/>
            <a:ext cx="4887982" cy="4315192"/>
          </a:xfrm>
        </p:spPr>
        <p:txBody>
          <a:bodyPr/>
          <a:lstStyle/>
          <a:p>
            <a:r>
              <a:rPr lang="en-US" sz="2400" b="1" dirty="0">
                <a:solidFill>
                  <a:schemeClr val="accent1"/>
                </a:solidFill>
                <a:latin typeface="Bahnschrift SemiBold" panose="020B0502040204020203" pitchFamily="34" charset="0"/>
              </a:rPr>
              <a:t>Extreme Gradient Boosting (</a:t>
            </a:r>
            <a:r>
              <a:rPr lang="en-US" sz="2400" b="1" dirty="0" err="1">
                <a:solidFill>
                  <a:schemeClr val="accent1"/>
                </a:solidFill>
                <a:latin typeface="Bahnschrift SemiBold" panose="020B0502040204020203" pitchFamily="34" charset="0"/>
              </a:rPr>
              <a:t>XGBoost</a:t>
            </a:r>
            <a:r>
              <a:rPr lang="en-US" sz="2400" b="1" dirty="0">
                <a:solidFill>
                  <a:schemeClr val="accent1"/>
                </a:solidFill>
                <a:latin typeface="Bahnschrift SemiBold" panose="020B0502040204020203" pitchFamily="34" charset="0"/>
              </a:rPr>
              <a:t>):</a:t>
            </a:r>
          </a:p>
          <a:p>
            <a:pPr lvl="1"/>
            <a:r>
              <a:rPr lang="en-US" sz="2400" b="1" dirty="0">
                <a:latin typeface="Bahnschrift SemiBold" panose="020B0502040204020203" pitchFamily="34" charset="0"/>
              </a:rPr>
              <a:t>R^2 for train set: </a:t>
            </a:r>
            <a:r>
              <a:rPr lang="en-US" sz="2400" b="1" dirty="0">
                <a:solidFill>
                  <a:srgbClr val="00B050"/>
                </a:solidFill>
                <a:latin typeface="Bahnschrift SemiBold" panose="020B0502040204020203" pitchFamily="34" charset="0"/>
              </a:rPr>
              <a:t>0.987</a:t>
            </a:r>
          </a:p>
          <a:p>
            <a:pPr lvl="1"/>
            <a:r>
              <a:rPr lang="en-US" sz="2400" b="1" dirty="0">
                <a:latin typeface="Bahnschrift SemiBold" panose="020B0502040204020203" pitchFamily="34" charset="0"/>
              </a:rPr>
              <a:t>R^2 for test set: </a:t>
            </a:r>
            <a:r>
              <a:rPr lang="en-US" sz="2400" b="1" dirty="0">
                <a:solidFill>
                  <a:srgbClr val="00B050"/>
                </a:solidFill>
                <a:latin typeface="Bahnschrift SemiBold" panose="020B0502040204020203" pitchFamily="34" charset="0"/>
              </a:rPr>
              <a:t>0.955</a:t>
            </a:r>
          </a:p>
          <a:p>
            <a:pPr lvl="1"/>
            <a:r>
              <a:rPr lang="en-US" sz="2400" b="1" dirty="0">
                <a:latin typeface="Bahnschrift SemiBold" panose="020B0502040204020203" pitchFamily="34" charset="0"/>
              </a:rPr>
              <a:t>RMSE = </a:t>
            </a:r>
            <a:r>
              <a:rPr lang="en-US" sz="2400" b="1" dirty="0">
                <a:solidFill>
                  <a:srgbClr val="00B050"/>
                </a:solidFill>
                <a:latin typeface="Bahnschrift SemiBold" panose="020B0502040204020203" pitchFamily="34" charset="0"/>
              </a:rPr>
              <a:t>2788.11</a:t>
            </a:r>
          </a:p>
        </p:txBody>
      </p:sp>
      <p:pic>
        <p:nvPicPr>
          <p:cNvPr id="3" name="Picture 2" descr="Chart, bar chart&#10;&#10;Description automatically generated">
            <a:extLst>
              <a:ext uri="{FF2B5EF4-FFF2-40B4-BE49-F238E27FC236}">
                <a16:creationId xmlns:a16="http://schemas.microsoft.com/office/drawing/2014/main" id="{F0B92C84-9B87-427C-B558-1E0BF98D99F5}"/>
              </a:ext>
            </a:extLst>
          </p:cNvPr>
          <p:cNvPicPr>
            <a:picLocks noChangeAspect="1"/>
          </p:cNvPicPr>
          <p:nvPr/>
        </p:nvPicPr>
        <p:blipFill>
          <a:blip r:embed="rId3"/>
          <a:stretch>
            <a:fillRect/>
          </a:stretch>
        </p:blipFill>
        <p:spPr>
          <a:xfrm>
            <a:off x="5763979" y="1459831"/>
            <a:ext cx="6068817" cy="4172312"/>
          </a:xfrm>
          <a:prstGeom prst="rect">
            <a:avLst/>
          </a:prstGeom>
        </p:spPr>
      </p:pic>
    </p:spTree>
    <p:extLst>
      <p:ext uri="{BB962C8B-B14F-4D97-AF65-F5344CB8AC3E}">
        <p14:creationId xmlns:p14="http://schemas.microsoft.com/office/powerpoint/2010/main" val="2916842592"/>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162508" y="660575"/>
            <a:ext cx="3866984" cy="735886"/>
          </a:xfrm>
        </p:spPr>
        <p:txBody>
          <a:bodyPr/>
          <a:lstStyle/>
          <a:p>
            <a:r>
              <a:rPr lang="en-US" sz="3000" dirty="0">
                <a:latin typeface="Bahnschrift SemiBold" panose="020B0502040204020203" pitchFamily="34" charset="0"/>
              </a:rPr>
              <a:t>RECAP</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36</a:t>
            </a:fld>
            <a:endParaRPr lang="en-US" dirty="0"/>
          </a:p>
        </p:txBody>
      </p:sp>
    </p:spTree>
    <p:extLst>
      <p:ext uri="{BB962C8B-B14F-4D97-AF65-F5344CB8AC3E}">
        <p14:creationId xmlns:p14="http://schemas.microsoft.com/office/powerpoint/2010/main" val="562173011"/>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162508" y="660575"/>
            <a:ext cx="3866984" cy="735886"/>
          </a:xfrm>
        </p:spPr>
        <p:txBody>
          <a:bodyPr/>
          <a:lstStyle/>
          <a:p>
            <a:r>
              <a:rPr lang="en-US" sz="3000" dirty="0">
                <a:latin typeface="Bahnschrift SemiBold" panose="020B0502040204020203" pitchFamily="34" charset="0"/>
              </a:rPr>
              <a:t>RECAP</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37</a:t>
            </a:fld>
            <a:endParaRPr lang="en-US" dirty="0"/>
          </a:p>
        </p:txBody>
      </p:sp>
      <p:sp>
        <p:nvSpPr>
          <p:cNvPr id="5" name="Content Placeholder 16">
            <a:extLst>
              <a:ext uri="{FF2B5EF4-FFF2-40B4-BE49-F238E27FC236}">
                <a16:creationId xmlns:a16="http://schemas.microsoft.com/office/drawing/2014/main" id="{14E43731-EF4B-4DB1-902D-85B4557B1346}"/>
              </a:ext>
            </a:extLst>
          </p:cNvPr>
          <p:cNvSpPr>
            <a:spLocks noGrp="1"/>
          </p:cNvSpPr>
          <p:nvPr>
            <p:ph idx="1"/>
          </p:nvPr>
        </p:nvSpPr>
        <p:spPr>
          <a:xfrm>
            <a:off x="3012690" y="2622645"/>
            <a:ext cx="7626451" cy="825047"/>
          </a:xfrm>
        </p:spPr>
        <p:txBody>
          <a:bodyPr/>
          <a:lstStyle/>
          <a:p>
            <a:pPr marL="0" indent="0">
              <a:buNone/>
            </a:pPr>
            <a:r>
              <a:rPr lang="en-US" sz="3000" b="1" dirty="0">
                <a:latin typeface="Bahnschrift SemiBold" panose="020B0502040204020203" pitchFamily="34" charset="0"/>
              </a:rPr>
              <a:t>0.290                      0.505                       0.869</a:t>
            </a:r>
          </a:p>
        </p:txBody>
      </p:sp>
      <p:sp>
        <p:nvSpPr>
          <p:cNvPr id="6" name="Rectangle: Rounded Corners 5">
            <a:extLst>
              <a:ext uri="{FF2B5EF4-FFF2-40B4-BE49-F238E27FC236}">
                <a16:creationId xmlns:a16="http://schemas.microsoft.com/office/drawing/2014/main" id="{CC708C03-EBF6-4003-AAA6-173A535C9654}"/>
              </a:ext>
            </a:extLst>
          </p:cNvPr>
          <p:cNvSpPr/>
          <p:nvPr/>
        </p:nvSpPr>
        <p:spPr>
          <a:xfrm>
            <a:off x="572772" y="2622644"/>
            <a:ext cx="2206274" cy="825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Bahnschrift SemiBold" panose="020B0502040204020203" pitchFamily="34" charset="0"/>
              </a:rPr>
              <a:t>Linear Model</a:t>
            </a:r>
          </a:p>
        </p:txBody>
      </p:sp>
      <p:sp>
        <p:nvSpPr>
          <p:cNvPr id="7" name="Arrow: Right 6">
            <a:extLst>
              <a:ext uri="{FF2B5EF4-FFF2-40B4-BE49-F238E27FC236}">
                <a16:creationId xmlns:a16="http://schemas.microsoft.com/office/drawing/2014/main" id="{40D6218D-359E-4A3F-8B3B-2C99A13C59A3}"/>
              </a:ext>
            </a:extLst>
          </p:cNvPr>
          <p:cNvSpPr/>
          <p:nvPr/>
        </p:nvSpPr>
        <p:spPr>
          <a:xfrm>
            <a:off x="4172518" y="2774484"/>
            <a:ext cx="1925053" cy="52136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 cat feature</a:t>
            </a:r>
          </a:p>
        </p:txBody>
      </p:sp>
      <p:sp>
        <p:nvSpPr>
          <p:cNvPr id="9" name="Arrow: Right 8">
            <a:extLst>
              <a:ext uri="{FF2B5EF4-FFF2-40B4-BE49-F238E27FC236}">
                <a16:creationId xmlns:a16="http://schemas.microsoft.com/office/drawing/2014/main" id="{E2F51933-EC43-4DB6-A9CE-727C60443B70}"/>
              </a:ext>
            </a:extLst>
          </p:cNvPr>
          <p:cNvSpPr/>
          <p:nvPr/>
        </p:nvSpPr>
        <p:spPr>
          <a:xfrm>
            <a:off x="7405829" y="2537067"/>
            <a:ext cx="1925053" cy="52136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L1/L2/5-Fold CV</a:t>
            </a:r>
          </a:p>
        </p:txBody>
      </p:sp>
      <p:sp>
        <p:nvSpPr>
          <p:cNvPr id="14" name="Arrow: Right 13">
            <a:extLst>
              <a:ext uri="{FF2B5EF4-FFF2-40B4-BE49-F238E27FC236}">
                <a16:creationId xmlns:a16="http://schemas.microsoft.com/office/drawing/2014/main" id="{B7813F1D-7C69-4B1E-B4DE-307B1FC71910}"/>
              </a:ext>
            </a:extLst>
          </p:cNvPr>
          <p:cNvSpPr/>
          <p:nvPr/>
        </p:nvSpPr>
        <p:spPr>
          <a:xfrm>
            <a:off x="7405829" y="3084650"/>
            <a:ext cx="1925053" cy="52136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All cat features</a:t>
            </a:r>
          </a:p>
        </p:txBody>
      </p:sp>
    </p:spTree>
    <p:extLst>
      <p:ext uri="{BB962C8B-B14F-4D97-AF65-F5344CB8AC3E}">
        <p14:creationId xmlns:p14="http://schemas.microsoft.com/office/powerpoint/2010/main" val="1313565862"/>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162508" y="660575"/>
            <a:ext cx="3866984" cy="735886"/>
          </a:xfrm>
        </p:spPr>
        <p:txBody>
          <a:bodyPr/>
          <a:lstStyle/>
          <a:p>
            <a:r>
              <a:rPr lang="en-US" sz="3000" dirty="0">
                <a:latin typeface="Bahnschrift SemiBold" panose="020B0502040204020203" pitchFamily="34" charset="0"/>
              </a:rPr>
              <a:t>RECAP</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38</a:t>
            </a:fld>
            <a:endParaRPr lang="en-US" dirty="0"/>
          </a:p>
        </p:txBody>
      </p:sp>
      <p:sp>
        <p:nvSpPr>
          <p:cNvPr id="5" name="Content Placeholder 16">
            <a:extLst>
              <a:ext uri="{FF2B5EF4-FFF2-40B4-BE49-F238E27FC236}">
                <a16:creationId xmlns:a16="http://schemas.microsoft.com/office/drawing/2014/main" id="{14E43731-EF4B-4DB1-902D-85B4557B1346}"/>
              </a:ext>
            </a:extLst>
          </p:cNvPr>
          <p:cNvSpPr>
            <a:spLocks noGrp="1"/>
          </p:cNvSpPr>
          <p:nvPr>
            <p:ph idx="1"/>
          </p:nvPr>
        </p:nvSpPr>
        <p:spPr>
          <a:xfrm>
            <a:off x="3012690" y="2622645"/>
            <a:ext cx="7626451" cy="825047"/>
          </a:xfrm>
        </p:spPr>
        <p:txBody>
          <a:bodyPr/>
          <a:lstStyle/>
          <a:p>
            <a:pPr marL="0" indent="0">
              <a:buNone/>
            </a:pPr>
            <a:r>
              <a:rPr lang="en-US" sz="3000" b="1" dirty="0">
                <a:latin typeface="Bahnschrift SemiBold" panose="020B0502040204020203" pitchFamily="34" charset="0"/>
              </a:rPr>
              <a:t>0.290                      0.505                       0.869</a:t>
            </a:r>
          </a:p>
        </p:txBody>
      </p:sp>
      <p:sp>
        <p:nvSpPr>
          <p:cNvPr id="6" name="Rectangle: Rounded Corners 5">
            <a:extLst>
              <a:ext uri="{FF2B5EF4-FFF2-40B4-BE49-F238E27FC236}">
                <a16:creationId xmlns:a16="http://schemas.microsoft.com/office/drawing/2014/main" id="{CC708C03-EBF6-4003-AAA6-173A535C9654}"/>
              </a:ext>
            </a:extLst>
          </p:cNvPr>
          <p:cNvSpPr/>
          <p:nvPr/>
        </p:nvSpPr>
        <p:spPr>
          <a:xfrm>
            <a:off x="572772" y="2622644"/>
            <a:ext cx="2206274" cy="825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Bahnschrift SemiBold" panose="020B0502040204020203" pitchFamily="34" charset="0"/>
              </a:rPr>
              <a:t>Linear Model</a:t>
            </a:r>
          </a:p>
        </p:txBody>
      </p:sp>
      <p:sp>
        <p:nvSpPr>
          <p:cNvPr id="7" name="Arrow: Right 6">
            <a:extLst>
              <a:ext uri="{FF2B5EF4-FFF2-40B4-BE49-F238E27FC236}">
                <a16:creationId xmlns:a16="http://schemas.microsoft.com/office/drawing/2014/main" id="{40D6218D-359E-4A3F-8B3B-2C99A13C59A3}"/>
              </a:ext>
            </a:extLst>
          </p:cNvPr>
          <p:cNvSpPr/>
          <p:nvPr/>
        </p:nvSpPr>
        <p:spPr>
          <a:xfrm>
            <a:off x="4172518" y="2774484"/>
            <a:ext cx="1925053" cy="52136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 cat feature</a:t>
            </a:r>
          </a:p>
        </p:txBody>
      </p:sp>
      <p:sp>
        <p:nvSpPr>
          <p:cNvPr id="9" name="Arrow: Right 8">
            <a:extLst>
              <a:ext uri="{FF2B5EF4-FFF2-40B4-BE49-F238E27FC236}">
                <a16:creationId xmlns:a16="http://schemas.microsoft.com/office/drawing/2014/main" id="{E2F51933-EC43-4DB6-A9CE-727C60443B70}"/>
              </a:ext>
            </a:extLst>
          </p:cNvPr>
          <p:cNvSpPr/>
          <p:nvPr/>
        </p:nvSpPr>
        <p:spPr>
          <a:xfrm>
            <a:off x="7405829" y="2537067"/>
            <a:ext cx="1925053" cy="52136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L1/L2/5-Fold CV</a:t>
            </a:r>
          </a:p>
        </p:txBody>
      </p:sp>
      <p:sp>
        <p:nvSpPr>
          <p:cNvPr id="12" name="Content Placeholder 16">
            <a:extLst>
              <a:ext uri="{FF2B5EF4-FFF2-40B4-BE49-F238E27FC236}">
                <a16:creationId xmlns:a16="http://schemas.microsoft.com/office/drawing/2014/main" id="{349C09AD-2873-4B4E-A103-D0C10C9C4555}"/>
              </a:ext>
            </a:extLst>
          </p:cNvPr>
          <p:cNvSpPr txBox="1">
            <a:spLocks/>
          </p:cNvSpPr>
          <p:nvPr/>
        </p:nvSpPr>
        <p:spPr>
          <a:xfrm>
            <a:off x="3012690" y="4089937"/>
            <a:ext cx="7626451" cy="825047"/>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b="1" dirty="0">
                <a:latin typeface="Bahnschrift SemiBold" panose="020B0502040204020203" pitchFamily="34" charset="0"/>
              </a:rPr>
              <a:t>0.729                      0.870                       0.955</a:t>
            </a:r>
          </a:p>
        </p:txBody>
      </p:sp>
      <p:sp>
        <p:nvSpPr>
          <p:cNvPr id="14" name="Arrow: Right 13">
            <a:extLst>
              <a:ext uri="{FF2B5EF4-FFF2-40B4-BE49-F238E27FC236}">
                <a16:creationId xmlns:a16="http://schemas.microsoft.com/office/drawing/2014/main" id="{B7813F1D-7C69-4B1E-B4DE-307B1FC71910}"/>
              </a:ext>
            </a:extLst>
          </p:cNvPr>
          <p:cNvSpPr/>
          <p:nvPr/>
        </p:nvSpPr>
        <p:spPr>
          <a:xfrm>
            <a:off x="7405829" y="3084650"/>
            <a:ext cx="1925053" cy="52136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All cat features</a:t>
            </a:r>
          </a:p>
        </p:txBody>
      </p:sp>
      <p:sp>
        <p:nvSpPr>
          <p:cNvPr id="15" name="Arrow: Right 14">
            <a:extLst>
              <a:ext uri="{FF2B5EF4-FFF2-40B4-BE49-F238E27FC236}">
                <a16:creationId xmlns:a16="http://schemas.microsoft.com/office/drawing/2014/main" id="{51B68044-113E-4785-8BAF-34B625B04BCF}"/>
              </a:ext>
            </a:extLst>
          </p:cNvPr>
          <p:cNvSpPr/>
          <p:nvPr/>
        </p:nvSpPr>
        <p:spPr>
          <a:xfrm>
            <a:off x="4162508" y="4241776"/>
            <a:ext cx="1925053" cy="52136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 cat feature</a:t>
            </a:r>
          </a:p>
        </p:txBody>
      </p:sp>
      <p:sp>
        <p:nvSpPr>
          <p:cNvPr id="16" name="Arrow: Right 15">
            <a:extLst>
              <a:ext uri="{FF2B5EF4-FFF2-40B4-BE49-F238E27FC236}">
                <a16:creationId xmlns:a16="http://schemas.microsoft.com/office/drawing/2014/main" id="{5789CEAE-935E-44E9-B9AC-83E844941E84}"/>
              </a:ext>
            </a:extLst>
          </p:cNvPr>
          <p:cNvSpPr/>
          <p:nvPr/>
        </p:nvSpPr>
        <p:spPr>
          <a:xfrm>
            <a:off x="7400824" y="4030794"/>
            <a:ext cx="1925053" cy="52136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All cat features</a:t>
            </a:r>
          </a:p>
        </p:txBody>
      </p:sp>
      <p:sp>
        <p:nvSpPr>
          <p:cNvPr id="13" name="Arrow: Right 12">
            <a:extLst>
              <a:ext uri="{FF2B5EF4-FFF2-40B4-BE49-F238E27FC236}">
                <a16:creationId xmlns:a16="http://schemas.microsoft.com/office/drawing/2014/main" id="{2F1C15FB-EE08-4675-9C0B-8F923B907763}"/>
              </a:ext>
            </a:extLst>
          </p:cNvPr>
          <p:cNvSpPr/>
          <p:nvPr/>
        </p:nvSpPr>
        <p:spPr>
          <a:xfrm>
            <a:off x="7400824" y="4588751"/>
            <a:ext cx="1925053" cy="52136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Params tuning</a:t>
            </a:r>
          </a:p>
        </p:txBody>
      </p:sp>
      <p:pic>
        <p:nvPicPr>
          <p:cNvPr id="3" name="Picture 2" descr="A picture containing person, underpants&#10;&#10;Description automatically generated">
            <a:extLst>
              <a:ext uri="{FF2B5EF4-FFF2-40B4-BE49-F238E27FC236}">
                <a16:creationId xmlns:a16="http://schemas.microsoft.com/office/drawing/2014/main" id="{87DCC67B-35A1-4D50-A303-19CAAA0B888C}"/>
              </a:ext>
            </a:extLst>
          </p:cNvPr>
          <p:cNvPicPr>
            <a:picLocks noChangeAspect="1"/>
          </p:cNvPicPr>
          <p:nvPr/>
        </p:nvPicPr>
        <p:blipFill>
          <a:blip r:embed="rId3"/>
          <a:stretch>
            <a:fillRect/>
          </a:stretch>
        </p:blipFill>
        <p:spPr>
          <a:xfrm>
            <a:off x="866815" y="3997397"/>
            <a:ext cx="2040565" cy="1182708"/>
          </a:xfrm>
          <a:prstGeom prst="rect">
            <a:avLst/>
          </a:prstGeom>
        </p:spPr>
      </p:pic>
      <p:sp>
        <p:nvSpPr>
          <p:cNvPr id="8" name="Rectangle: Rounded Corners 7">
            <a:extLst>
              <a:ext uri="{FF2B5EF4-FFF2-40B4-BE49-F238E27FC236}">
                <a16:creationId xmlns:a16="http://schemas.microsoft.com/office/drawing/2014/main" id="{68DD13C1-A8A6-46F5-9EEB-5D57E177143B}"/>
              </a:ext>
            </a:extLst>
          </p:cNvPr>
          <p:cNvSpPr/>
          <p:nvPr/>
        </p:nvSpPr>
        <p:spPr>
          <a:xfrm>
            <a:off x="262837" y="4254022"/>
            <a:ext cx="1102646" cy="585537"/>
          </a:xfrm>
          <a:prstGeom prst="round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Gradient Boosting</a:t>
            </a:r>
          </a:p>
        </p:txBody>
      </p:sp>
      <p:sp>
        <p:nvSpPr>
          <p:cNvPr id="17" name="Rectangle: Rounded Corners 16">
            <a:extLst>
              <a:ext uri="{FF2B5EF4-FFF2-40B4-BE49-F238E27FC236}">
                <a16:creationId xmlns:a16="http://schemas.microsoft.com/office/drawing/2014/main" id="{CDC20CB9-ADB9-439E-903E-6D4EE24AE568}"/>
              </a:ext>
            </a:extLst>
          </p:cNvPr>
          <p:cNvSpPr/>
          <p:nvPr/>
        </p:nvSpPr>
        <p:spPr>
          <a:xfrm>
            <a:off x="561544" y="5436730"/>
            <a:ext cx="2228730" cy="642245"/>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err="1">
                <a:latin typeface="Bahnschrift SemiBold" panose="020B0502040204020203" pitchFamily="34" charset="0"/>
              </a:rPr>
              <a:t>XGBoost</a:t>
            </a:r>
            <a:endParaRPr lang="en-US" sz="2000" dirty="0">
              <a:latin typeface="Bahnschrift SemiBold" panose="020B0502040204020203" pitchFamily="34" charset="0"/>
            </a:endParaRPr>
          </a:p>
        </p:txBody>
      </p:sp>
    </p:spTree>
    <p:extLst>
      <p:ext uri="{BB962C8B-B14F-4D97-AF65-F5344CB8AC3E}">
        <p14:creationId xmlns:p14="http://schemas.microsoft.com/office/powerpoint/2010/main" val="244007692"/>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FUTURE WORK</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39</a:t>
            </a:fld>
            <a:endParaRPr lang="en-US" dirty="0"/>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028518"/>
            <a:ext cx="4884821" cy="464076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solidFill>
                <a:schemeClr val="accent5">
                  <a:lumMod val="50000"/>
                  <a:lumOff val="50000"/>
                </a:schemeClr>
              </a:solidFill>
              <a:latin typeface="Bahnschrift SemiBold" panose="020B0502040204020203" pitchFamily="34" charset="0"/>
            </a:endParaRPr>
          </a:p>
        </p:txBody>
      </p:sp>
      <p:sp>
        <p:nvSpPr>
          <p:cNvPr id="7" name="Content Placeholder 16">
            <a:extLst>
              <a:ext uri="{FF2B5EF4-FFF2-40B4-BE49-F238E27FC236}">
                <a16:creationId xmlns:a16="http://schemas.microsoft.com/office/drawing/2014/main" id="{FA1F868D-B9FA-4FD7-AB1A-F144027C6E26}"/>
              </a:ext>
            </a:extLst>
          </p:cNvPr>
          <p:cNvSpPr txBox="1">
            <a:spLocks/>
          </p:cNvSpPr>
          <p:nvPr/>
        </p:nvSpPr>
        <p:spPr>
          <a:xfrm>
            <a:off x="835633" y="5328325"/>
            <a:ext cx="5260367" cy="96600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000" b="1" dirty="0">
              <a:solidFill>
                <a:srgbClr val="7030A0"/>
              </a:solidFill>
              <a:latin typeface="Bahnschrift SemiBold" panose="020B0502040204020203" pitchFamily="34" charset="0"/>
            </a:endParaRPr>
          </a:p>
        </p:txBody>
      </p:sp>
      <p:sp>
        <p:nvSpPr>
          <p:cNvPr id="8" name="Content Placeholder 16">
            <a:extLst>
              <a:ext uri="{FF2B5EF4-FFF2-40B4-BE49-F238E27FC236}">
                <a16:creationId xmlns:a16="http://schemas.microsoft.com/office/drawing/2014/main" id="{8FBFE539-BC9A-461A-A03D-43605420FD92}"/>
              </a:ext>
            </a:extLst>
          </p:cNvPr>
          <p:cNvSpPr txBox="1">
            <a:spLocks/>
          </p:cNvSpPr>
          <p:nvPr/>
        </p:nvSpPr>
        <p:spPr>
          <a:xfrm>
            <a:off x="908519" y="1892969"/>
            <a:ext cx="9374658" cy="210151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latin typeface="Bahnschrift SemiBold" panose="020B0502040204020203" pitchFamily="34" charset="0"/>
              </a:rPr>
              <a:t>Incorporate geographic features to determine the price based on location.</a:t>
            </a:r>
          </a:p>
          <a:p>
            <a:r>
              <a:rPr lang="en-US" sz="2400" b="1" dirty="0">
                <a:latin typeface="Bahnschrift SemiBold" panose="020B0502040204020203" pitchFamily="34" charset="0"/>
              </a:rPr>
              <a:t>Explore parameters for </a:t>
            </a:r>
            <a:r>
              <a:rPr lang="en-US" sz="2400" b="1" dirty="0" err="1">
                <a:latin typeface="Bahnschrift SemiBold" panose="020B0502040204020203" pitchFamily="34" charset="0"/>
              </a:rPr>
              <a:t>XGBoost</a:t>
            </a:r>
            <a:r>
              <a:rPr lang="en-US" sz="2400" b="1" dirty="0">
                <a:latin typeface="Bahnschrift SemiBold" panose="020B0502040204020203" pitchFamily="34" charset="0"/>
              </a:rPr>
              <a:t> to get better models.</a:t>
            </a:r>
          </a:p>
          <a:p>
            <a:pPr marL="0" indent="0">
              <a:buNone/>
            </a:pPr>
            <a:endParaRPr lang="en-US" sz="2400" b="1" dirty="0">
              <a:latin typeface="Bahnschrift SemiBold" panose="020B0502040204020203" pitchFamily="34" charset="0"/>
            </a:endParaRPr>
          </a:p>
          <a:p>
            <a:endParaRPr lang="en-US" sz="2400" b="1" dirty="0">
              <a:latin typeface="Bahnschrift SemiBold" panose="020B0502040204020203" pitchFamily="34" charset="0"/>
            </a:endParaRPr>
          </a:p>
        </p:txBody>
      </p:sp>
    </p:spTree>
    <p:extLst>
      <p:ext uri="{BB962C8B-B14F-4D97-AF65-F5344CB8AC3E}">
        <p14:creationId xmlns:p14="http://schemas.microsoft.com/office/powerpoint/2010/main" val="82465284"/>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98095" y="268365"/>
            <a:ext cx="3866984" cy="735886"/>
          </a:xfrm>
        </p:spPr>
        <p:txBody>
          <a:bodyPr/>
          <a:lstStyle/>
          <a:p>
            <a:r>
              <a:rPr lang="en-US" sz="3000" dirty="0">
                <a:latin typeface="Bahnschrift SemiBold" panose="020B0502040204020203" pitchFamily="34" charset="0"/>
              </a:rPr>
              <a:t>INTRODUCTION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37528" y="1168452"/>
            <a:ext cx="5927036" cy="5299851"/>
          </a:xfrm>
        </p:spPr>
        <p:txBody>
          <a:bodyPr>
            <a:normAutofit/>
          </a:bodyPr>
          <a:lstStyle/>
          <a:p>
            <a:pPr>
              <a:buFont typeface="Wingdings" panose="05000000000000000000" pitchFamily="2" charset="2"/>
              <a:buChar char="v"/>
            </a:pPr>
            <a:r>
              <a:rPr lang="en-US" sz="2000" b="1" dirty="0"/>
              <a:t>MOTIVATION</a:t>
            </a:r>
            <a:r>
              <a:rPr lang="en-US" dirty="0"/>
              <a:t>:</a:t>
            </a:r>
          </a:p>
          <a:p>
            <a:pPr lvl="1">
              <a:buFont typeface="Wingdings" panose="05000000000000000000" pitchFamily="2" charset="2"/>
              <a:buChar char="§"/>
            </a:pPr>
            <a:r>
              <a:rPr lang="en-US" sz="1600" dirty="0"/>
              <a:t>Buy and sell used cars is always a big decision.</a:t>
            </a:r>
          </a:p>
          <a:p>
            <a:pPr lvl="1">
              <a:buFont typeface="Wingdings" panose="05000000000000000000" pitchFamily="2" charset="2"/>
              <a:buChar char="§"/>
            </a:pPr>
            <a:r>
              <a:rPr lang="en-US" sz="1600" dirty="0"/>
              <a:t>Create the tools to predict the as closest car’s price as possible.</a:t>
            </a:r>
          </a:p>
          <a:p>
            <a:pPr>
              <a:buFont typeface="Wingdings" panose="05000000000000000000" pitchFamily="2" charset="2"/>
              <a:buChar char="v"/>
            </a:pPr>
            <a:r>
              <a:rPr lang="en-US" sz="1800" b="1" dirty="0"/>
              <a:t>OBJECTIVES</a:t>
            </a:r>
            <a:r>
              <a:rPr lang="en-US" sz="1800" dirty="0"/>
              <a:t>:</a:t>
            </a:r>
          </a:p>
          <a:p>
            <a:pPr lvl="1">
              <a:buFont typeface="Wingdings" panose="05000000000000000000" pitchFamily="2" charset="2"/>
              <a:buChar char="§"/>
            </a:pPr>
            <a:r>
              <a:rPr lang="en-US" sz="1600" dirty="0"/>
              <a:t>Build predictive models using data gathered from the internet.</a:t>
            </a:r>
          </a:p>
          <a:p>
            <a:pPr lvl="1">
              <a:buFont typeface="Wingdings" panose="05000000000000000000" pitchFamily="2" charset="2"/>
              <a:buChar char="§"/>
            </a:pPr>
            <a:r>
              <a:rPr lang="en-US" sz="1600" dirty="0"/>
              <a:t>Conclude the best model ready for production.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dirty="0"/>
          </a:p>
        </p:txBody>
      </p:sp>
      <p:pic>
        <p:nvPicPr>
          <p:cNvPr id="6" name="Picture Placeholder 5" descr="A picture containing ground, outdoor, red, transport&#10;&#10;Description automatically generated">
            <a:extLst>
              <a:ext uri="{FF2B5EF4-FFF2-40B4-BE49-F238E27FC236}">
                <a16:creationId xmlns:a16="http://schemas.microsoft.com/office/drawing/2014/main" id="{473BF12C-E0CC-4250-AB55-54A566DBA573}"/>
              </a:ext>
            </a:extLst>
          </p:cNvPr>
          <p:cNvPicPr>
            <a:picLocks noGrp="1" noChangeAspect="1"/>
          </p:cNvPicPr>
          <p:nvPr>
            <p:ph type="pic" sz="quarter" idx="14"/>
          </p:nvPr>
        </p:nvPicPr>
        <p:blipFill>
          <a:blip r:embed="rId3"/>
          <a:srcRect t="8122" b="8122"/>
          <a:stretch>
            <a:fillRect/>
          </a:stretch>
        </p:blipFill>
        <p:spPr/>
      </p:pic>
    </p:spTree>
    <p:extLst>
      <p:ext uri="{BB962C8B-B14F-4D97-AF65-F5344CB8AC3E}">
        <p14:creationId xmlns:p14="http://schemas.microsoft.com/office/powerpoint/2010/main" val="571385459"/>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162508" y="660575"/>
            <a:ext cx="3866984" cy="735886"/>
          </a:xfrm>
        </p:spPr>
        <p:txBody>
          <a:bodyPr/>
          <a:lstStyle/>
          <a:p>
            <a:r>
              <a:rPr lang="en-US" sz="3000" dirty="0">
                <a:latin typeface="Bahnschrift SemiBold" panose="020B0502040204020203" pitchFamily="34" charset="0"/>
              </a:rPr>
              <a:t>WHAT’S NEXT?</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40</a:t>
            </a:fld>
            <a:endParaRPr lang="en-US" dirty="0"/>
          </a:p>
        </p:txBody>
      </p:sp>
      <p:sp>
        <p:nvSpPr>
          <p:cNvPr id="5" name="Content Placeholder 16">
            <a:extLst>
              <a:ext uri="{FF2B5EF4-FFF2-40B4-BE49-F238E27FC236}">
                <a16:creationId xmlns:a16="http://schemas.microsoft.com/office/drawing/2014/main" id="{14E43731-EF4B-4DB1-902D-85B4557B1346}"/>
              </a:ext>
            </a:extLst>
          </p:cNvPr>
          <p:cNvSpPr>
            <a:spLocks noGrp="1"/>
          </p:cNvSpPr>
          <p:nvPr>
            <p:ph idx="1"/>
          </p:nvPr>
        </p:nvSpPr>
        <p:spPr>
          <a:xfrm>
            <a:off x="3035098" y="2002549"/>
            <a:ext cx="6121803" cy="2376946"/>
          </a:xfrm>
        </p:spPr>
        <p:txBody>
          <a:bodyPr/>
          <a:lstStyle/>
          <a:p>
            <a:pPr marL="0" indent="0" algn="ctr">
              <a:buNone/>
            </a:pPr>
            <a:r>
              <a:rPr lang="en-US" sz="3600" b="1" dirty="0" err="1">
                <a:latin typeface="Bahnschrift SemiBold" panose="020B0502040204020203" pitchFamily="34" charset="0"/>
              </a:rPr>
              <a:t>Orignal</a:t>
            </a:r>
            <a:r>
              <a:rPr lang="en-US" sz="3600" b="1" dirty="0">
                <a:latin typeface="Bahnschrift SemiBold" panose="020B0502040204020203" pitchFamily="34" charset="0"/>
              </a:rPr>
              <a:t> question?</a:t>
            </a:r>
          </a:p>
        </p:txBody>
      </p:sp>
    </p:spTree>
    <p:extLst>
      <p:ext uri="{BB962C8B-B14F-4D97-AF65-F5344CB8AC3E}">
        <p14:creationId xmlns:p14="http://schemas.microsoft.com/office/powerpoint/2010/main" val="4028066099"/>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819233" y="477695"/>
            <a:ext cx="8553533" cy="1796378"/>
          </a:xfrm>
        </p:spPr>
        <p:txBody>
          <a:bodyPr/>
          <a:lstStyle/>
          <a:p>
            <a:r>
              <a:rPr lang="en-US" sz="3000" dirty="0">
                <a:latin typeface="Bahnschrift SemiBold" panose="020B0502040204020203" pitchFamily="34" charset="0"/>
              </a:rPr>
              <a:t>BUILD THE INTERACTIVE WEB APP AND DEPLOY IT TO THE CLOUD!</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41</a:t>
            </a:fld>
            <a:endParaRPr lang="en-US" dirty="0"/>
          </a:p>
        </p:txBody>
      </p:sp>
    </p:spTree>
    <p:extLst>
      <p:ext uri="{BB962C8B-B14F-4D97-AF65-F5344CB8AC3E}">
        <p14:creationId xmlns:p14="http://schemas.microsoft.com/office/powerpoint/2010/main" val="409410210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819233" y="477695"/>
            <a:ext cx="8553533" cy="1796378"/>
          </a:xfrm>
        </p:spPr>
        <p:txBody>
          <a:bodyPr/>
          <a:lstStyle/>
          <a:p>
            <a:r>
              <a:rPr lang="en-US" sz="3000" dirty="0">
                <a:latin typeface="Bahnschrift SemiBold" panose="020B0502040204020203" pitchFamily="34" charset="0"/>
              </a:rPr>
              <a:t>BUILD THE INTERACTIVE WEB APP AND DEPLOY IT TO THE CLOUD!</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42</a:t>
            </a:fld>
            <a:endParaRPr lang="en-US" dirty="0"/>
          </a:p>
        </p:txBody>
      </p:sp>
      <p:sp>
        <p:nvSpPr>
          <p:cNvPr id="5" name="TextBox 4">
            <a:extLst>
              <a:ext uri="{FF2B5EF4-FFF2-40B4-BE49-F238E27FC236}">
                <a16:creationId xmlns:a16="http://schemas.microsoft.com/office/drawing/2014/main" id="{B45D7B35-0671-4BCC-A349-65BF2D03DB70}"/>
              </a:ext>
            </a:extLst>
          </p:cNvPr>
          <p:cNvSpPr txBox="1"/>
          <p:nvPr/>
        </p:nvSpPr>
        <p:spPr>
          <a:xfrm>
            <a:off x="3048662" y="2399507"/>
            <a:ext cx="6094674" cy="430887"/>
          </a:xfrm>
          <a:prstGeom prst="rect">
            <a:avLst/>
          </a:prstGeom>
          <a:noFill/>
        </p:spPr>
        <p:txBody>
          <a:bodyPr wrap="square">
            <a:spAutoFit/>
          </a:bodyPr>
          <a:lstStyle/>
          <a:p>
            <a:pPr algn="ctr"/>
            <a:r>
              <a:rPr lang="en-US" sz="2200" dirty="0">
                <a:solidFill>
                  <a:schemeClr val="accent5">
                    <a:lumMod val="75000"/>
                    <a:lumOff val="25000"/>
                  </a:schemeClr>
                </a:solidFill>
              </a:rPr>
              <a:t>https://car-predictor-regression.herokuapp.com/</a:t>
            </a:r>
          </a:p>
        </p:txBody>
      </p:sp>
    </p:spTree>
    <p:extLst>
      <p:ext uri="{BB962C8B-B14F-4D97-AF65-F5344CB8AC3E}">
        <p14:creationId xmlns:p14="http://schemas.microsoft.com/office/powerpoint/2010/main" val="351722968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819233" y="477695"/>
            <a:ext cx="8553533" cy="1796378"/>
          </a:xfrm>
        </p:spPr>
        <p:txBody>
          <a:bodyPr/>
          <a:lstStyle/>
          <a:p>
            <a:r>
              <a:rPr lang="en-US" sz="3000" dirty="0">
                <a:latin typeface="Bahnschrift SemiBold" panose="020B0502040204020203" pitchFamily="34" charset="0"/>
              </a:rPr>
              <a:t>BUILD THE INTERACTIVE WEB APP AND DEPLOY IT TO THE CLOUD!</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43</a:t>
            </a:fld>
            <a:endParaRPr lang="en-US" dirty="0"/>
          </a:p>
        </p:txBody>
      </p:sp>
      <p:sp>
        <p:nvSpPr>
          <p:cNvPr id="5" name="TextBox 4">
            <a:extLst>
              <a:ext uri="{FF2B5EF4-FFF2-40B4-BE49-F238E27FC236}">
                <a16:creationId xmlns:a16="http://schemas.microsoft.com/office/drawing/2014/main" id="{B45D7B35-0671-4BCC-A349-65BF2D03DB70}"/>
              </a:ext>
            </a:extLst>
          </p:cNvPr>
          <p:cNvSpPr txBox="1"/>
          <p:nvPr/>
        </p:nvSpPr>
        <p:spPr>
          <a:xfrm>
            <a:off x="3048662" y="2399507"/>
            <a:ext cx="6094674" cy="430887"/>
          </a:xfrm>
          <a:prstGeom prst="rect">
            <a:avLst/>
          </a:prstGeom>
          <a:noFill/>
        </p:spPr>
        <p:txBody>
          <a:bodyPr wrap="square">
            <a:spAutoFit/>
          </a:bodyPr>
          <a:lstStyle/>
          <a:p>
            <a:pPr algn="ctr"/>
            <a:r>
              <a:rPr lang="en-US" sz="2200" dirty="0">
                <a:solidFill>
                  <a:schemeClr val="accent5">
                    <a:lumMod val="75000"/>
                    <a:lumOff val="25000"/>
                  </a:schemeClr>
                </a:solidFill>
              </a:rPr>
              <a:t>https://car-predictor-regression.herokuapp.com/</a:t>
            </a:r>
          </a:p>
        </p:txBody>
      </p:sp>
      <p:pic>
        <p:nvPicPr>
          <p:cNvPr id="3" name="Picture 2">
            <a:extLst>
              <a:ext uri="{FF2B5EF4-FFF2-40B4-BE49-F238E27FC236}">
                <a16:creationId xmlns:a16="http://schemas.microsoft.com/office/drawing/2014/main" id="{0ED7C309-567A-4F7A-B972-62919AABBC63}"/>
              </a:ext>
            </a:extLst>
          </p:cNvPr>
          <p:cNvPicPr>
            <a:picLocks noChangeAspect="1"/>
          </p:cNvPicPr>
          <p:nvPr/>
        </p:nvPicPr>
        <p:blipFill>
          <a:blip r:embed="rId3"/>
          <a:stretch>
            <a:fillRect/>
          </a:stretch>
        </p:blipFill>
        <p:spPr>
          <a:xfrm>
            <a:off x="312501" y="3100459"/>
            <a:ext cx="5472322" cy="2773017"/>
          </a:xfrm>
          <a:prstGeom prst="rect">
            <a:avLst/>
          </a:prstGeom>
        </p:spPr>
      </p:pic>
      <p:pic>
        <p:nvPicPr>
          <p:cNvPr id="7" name="Picture 6">
            <a:extLst>
              <a:ext uri="{FF2B5EF4-FFF2-40B4-BE49-F238E27FC236}">
                <a16:creationId xmlns:a16="http://schemas.microsoft.com/office/drawing/2014/main" id="{8EAF9D14-4F91-46A7-B657-E444660B0508}"/>
              </a:ext>
            </a:extLst>
          </p:cNvPr>
          <p:cNvPicPr>
            <a:picLocks noChangeAspect="1"/>
          </p:cNvPicPr>
          <p:nvPr/>
        </p:nvPicPr>
        <p:blipFill>
          <a:blip r:embed="rId4"/>
          <a:stretch>
            <a:fillRect/>
          </a:stretch>
        </p:blipFill>
        <p:spPr>
          <a:xfrm>
            <a:off x="5916454" y="3100459"/>
            <a:ext cx="5862538" cy="2773017"/>
          </a:xfrm>
          <a:prstGeom prst="rect">
            <a:avLst/>
          </a:prstGeom>
        </p:spPr>
      </p:pic>
    </p:spTree>
    <p:extLst>
      <p:ext uri="{BB962C8B-B14F-4D97-AF65-F5344CB8AC3E}">
        <p14:creationId xmlns:p14="http://schemas.microsoft.com/office/powerpoint/2010/main" val="416197553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722661" y="-2631255"/>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677958"/>
            <a:ext cx="10787270" cy="830649"/>
          </a:xfrm>
        </p:spPr>
        <p:txBody>
          <a:bodyPr>
            <a:normAutofit/>
          </a:bodyPr>
          <a:lstStyle/>
          <a:p>
            <a:r>
              <a:rPr lang="en-US" sz="4000" spc="300" dirty="0"/>
              <a:t>THANK YOU</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p:txBody>
          <a:bodyPr/>
          <a:lstStyle/>
          <a:p>
            <a:r>
              <a:rPr lang="en-US" dirty="0"/>
              <a:t>STEVEN L TRUONG</a:t>
            </a:r>
          </a:p>
        </p:txBody>
      </p:sp>
      <p:sp>
        <p:nvSpPr>
          <p:cNvPr id="9" name="Text Placeholder 8">
            <a:extLst>
              <a:ext uri="{FF2B5EF4-FFF2-40B4-BE49-F238E27FC236}">
                <a16:creationId xmlns:a16="http://schemas.microsoft.com/office/drawing/2014/main" id="{9E2524A0-105C-4170-BB48-CD0756FB3DFE}"/>
              </a:ext>
            </a:extLst>
          </p:cNvPr>
          <p:cNvSpPr>
            <a:spLocks noGrp="1"/>
          </p:cNvSpPr>
          <p:nvPr>
            <p:ph type="body" sz="quarter" idx="17"/>
          </p:nvPr>
        </p:nvSpPr>
        <p:spPr>
          <a:xfrm>
            <a:off x="4085818" y="3959667"/>
            <a:ext cx="3999506" cy="518795"/>
          </a:xfrm>
        </p:spPr>
        <p:txBody>
          <a:bodyPr/>
          <a:lstStyle/>
          <a:p>
            <a:r>
              <a:rPr lang="en-US" sz="1400" dirty="0"/>
              <a:t>https://github.com/luongtruong77</a:t>
            </a:r>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p:txBody>
          <a:bodyPr>
            <a:normAutofit/>
          </a:bodyPr>
          <a:lstStyle/>
          <a:p>
            <a:r>
              <a:rPr lang="en-US" dirty="0"/>
              <a:t>tqluong77@gmail.com</a:t>
            </a:r>
          </a:p>
        </p:txBody>
      </p:sp>
      <p:pic>
        <p:nvPicPr>
          <p:cNvPr id="17" name="Picture 16" descr="Icon&#10;&#10;Description automatically generated">
            <a:extLst>
              <a:ext uri="{FF2B5EF4-FFF2-40B4-BE49-F238E27FC236}">
                <a16:creationId xmlns:a16="http://schemas.microsoft.com/office/drawing/2014/main" id="{923FEFD2-5E9C-4E38-8147-2DCEF9CF156F}"/>
              </a:ext>
            </a:extLst>
          </p:cNvPr>
          <p:cNvPicPr>
            <a:picLocks noChangeAspect="1"/>
          </p:cNvPicPr>
          <p:nvPr/>
        </p:nvPicPr>
        <p:blipFill>
          <a:blip r:embed="rId8"/>
          <a:stretch>
            <a:fillRect/>
          </a:stretch>
        </p:blipFill>
        <p:spPr>
          <a:xfrm>
            <a:off x="5719812" y="3240939"/>
            <a:ext cx="545826" cy="545826"/>
          </a:xfrm>
          <a:prstGeom prst="rect">
            <a:avLst/>
          </a:prstGeom>
        </p:spPr>
      </p:pic>
      <p:sp>
        <p:nvSpPr>
          <p:cNvPr id="26" name="Title 5">
            <a:extLst>
              <a:ext uri="{FF2B5EF4-FFF2-40B4-BE49-F238E27FC236}">
                <a16:creationId xmlns:a16="http://schemas.microsoft.com/office/drawing/2014/main" id="{AE8B330B-D106-4C3F-AA16-1FFCB6271584}"/>
              </a:ext>
            </a:extLst>
          </p:cNvPr>
          <p:cNvSpPr>
            <a:spLocks noGrp="1"/>
          </p:cNvSpPr>
          <p:nvPr>
            <p:ph type="title" idx="4294967295"/>
          </p:nvPr>
        </p:nvSpPr>
        <p:spPr>
          <a:xfrm>
            <a:off x="691936" y="5197190"/>
            <a:ext cx="10787270" cy="830649"/>
          </a:xfrm>
        </p:spPr>
        <p:txBody>
          <a:bodyPr>
            <a:normAutofit/>
          </a:bodyPr>
          <a:lstStyle/>
          <a:p>
            <a:r>
              <a:rPr lang="en-US" sz="4000" spc="300" dirty="0"/>
              <a:t>Questions?</a:t>
            </a:r>
          </a:p>
        </p:txBody>
      </p:sp>
    </p:spTree>
    <p:extLst>
      <p:ext uri="{BB962C8B-B14F-4D97-AF65-F5344CB8AC3E}">
        <p14:creationId xmlns:p14="http://schemas.microsoft.com/office/powerpoint/2010/main" val="927727573"/>
      </p:ext>
    </p:extLst>
  </p:cSld>
  <p:clrMapOvr>
    <a:masterClrMapping/>
  </p:clrMapOvr>
  <p:transition>
    <p:circl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355351" y="222246"/>
            <a:ext cx="3866984" cy="735886"/>
          </a:xfrm>
        </p:spPr>
        <p:txBody>
          <a:bodyPr/>
          <a:lstStyle/>
          <a:p>
            <a:r>
              <a:rPr lang="en-US" sz="3000" dirty="0">
                <a:latin typeface="Bahnschrift SemiBold" panose="020B0502040204020203" pitchFamily="34" charset="0"/>
              </a:rPr>
              <a:t>APPENDIX</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45</a:t>
            </a:fld>
            <a:endParaRPr lang="en-US" dirty="0"/>
          </a:p>
        </p:txBody>
      </p:sp>
      <p:pic>
        <p:nvPicPr>
          <p:cNvPr id="12" name="Picture 11" descr="Calendar&#10;&#10;Description automatically generated">
            <a:extLst>
              <a:ext uri="{FF2B5EF4-FFF2-40B4-BE49-F238E27FC236}">
                <a16:creationId xmlns:a16="http://schemas.microsoft.com/office/drawing/2014/main" id="{8A957118-8571-4744-B999-8CF3DA104170}"/>
              </a:ext>
            </a:extLst>
          </p:cNvPr>
          <p:cNvPicPr>
            <a:picLocks noChangeAspect="1"/>
          </p:cNvPicPr>
          <p:nvPr/>
        </p:nvPicPr>
        <p:blipFill>
          <a:blip r:embed="rId3"/>
          <a:stretch>
            <a:fillRect/>
          </a:stretch>
        </p:blipFill>
        <p:spPr>
          <a:xfrm>
            <a:off x="5293895" y="178467"/>
            <a:ext cx="6120063" cy="6120063"/>
          </a:xfrm>
          <a:prstGeom prst="rect">
            <a:avLst/>
          </a:prstGeom>
        </p:spPr>
      </p:pic>
      <p:pic>
        <p:nvPicPr>
          <p:cNvPr id="17" name="Picture 16" descr="Chart, scatter chart&#10;&#10;Description automatically generated">
            <a:extLst>
              <a:ext uri="{FF2B5EF4-FFF2-40B4-BE49-F238E27FC236}">
                <a16:creationId xmlns:a16="http://schemas.microsoft.com/office/drawing/2014/main" id="{FCB355E9-2E62-4584-A312-63B3F5DCA776}"/>
              </a:ext>
            </a:extLst>
          </p:cNvPr>
          <p:cNvPicPr>
            <a:picLocks noChangeAspect="1"/>
          </p:cNvPicPr>
          <p:nvPr/>
        </p:nvPicPr>
        <p:blipFill>
          <a:blip r:embed="rId4"/>
          <a:stretch>
            <a:fillRect/>
          </a:stretch>
        </p:blipFill>
        <p:spPr>
          <a:xfrm>
            <a:off x="0" y="1106906"/>
            <a:ext cx="4924926" cy="4924926"/>
          </a:xfrm>
          <a:prstGeom prst="rect">
            <a:avLst/>
          </a:prstGeom>
        </p:spPr>
      </p:pic>
    </p:spTree>
    <p:extLst>
      <p:ext uri="{BB962C8B-B14F-4D97-AF65-F5344CB8AC3E}">
        <p14:creationId xmlns:p14="http://schemas.microsoft.com/office/powerpoint/2010/main" val="3143105040"/>
      </p:ext>
    </p:extLst>
  </p:cSld>
  <p:clrMapOvr>
    <a:masterClrMapping/>
  </p:clrMapOvr>
  <p:transition>
    <p:push dir="u"/>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355351" y="222246"/>
            <a:ext cx="3866984" cy="735886"/>
          </a:xfrm>
        </p:spPr>
        <p:txBody>
          <a:bodyPr/>
          <a:lstStyle/>
          <a:p>
            <a:r>
              <a:rPr lang="en-US" sz="3000" dirty="0">
                <a:latin typeface="Bahnschrift SemiBold" panose="020B0502040204020203" pitchFamily="34" charset="0"/>
              </a:rPr>
              <a:t>APPENDIX</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46</a:t>
            </a:fld>
            <a:endParaRPr lang="en-US" dirty="0"/>
          </a:p>
        </p:txBody>
      </p:sp>
      <p:sp>
        <p:nvSpPr>
          <p:cNvPr id="7" name="TextBox 6">
            <a:extLst>
              <a:ext uri="{FF2B5EF4-FFF2-40B4-BE49-F238E27FC236}">
                <a16:creationId xmlns:a16="http://schemas.microsoft.com/office/drawing/2014/main" id="{64E1BB05-B849-4D20-9CBC-E72B7720606E}"/>
              </a:ext>
            </a:extLst>
          </p:cNvPr>
          <p:cNvSpPr txBox="1"/>
          <p:nvPr/>
        </p:nvSpPr>
        <p:spPr>
          <a:xfrm>
            <a:off x="363372" y="5867682"/>
            <a:ext cx="10451433" cy="369332"/>
          </a:xfrm>
          <a:prstGeom prst="rect">
            <a:avLst/>
          </a:prstGeom>
          <a:noFill/>
        </p:spPr>
        <p:txBody>
          <a:bodyPr wrap="square" rtlCol="0">
            <a:spAutoFit/>
          </a:bodyPr>
          <a:lstStyle/>
          <a:p>
            <a:r>
              <a:rPr lang="en-US" dirty="0"/>
              <a:t>Documentation on how to use </a:t>
            </a:r>
            <a:r>
              <a:rPr lang="en-US" dirty="0" err="1"/>
              <a:t>streamlit</a:t>
            </a:r>
            <a:r>
              <a:rPr lang="en-US" dirty="0"/>
              <a:t> to build the interactive app : </a:t>
            </a:r>
            <a:r>
              <a:rPr lang="en-US" dirty="0">
                <a:solidFill>
                  <a:schemeClr val="accent5">
                    <a:lumMod val="50000"/>
                    <a:lumOff val="50000"/>
                  </a:schemeClr>
                </a:solidFill>
              </a:rPr>
              <a:t>https://streamlit.io/</a:t>
            </a:r>
          </a:p>
        </p:txBody>
      </p:sp>
      <p:pic>
        <p:nvPicPr>
          <p:cNvPr id="11" name="Picture 10" descr="Chart&#10;&#10;Description automatically generated">
            <a:extLst>
              <a:ext uri="{FF2B5EF4-FFF2-40B4-BE49-F238E27FC236}">
                <a16:creationId xmlns:a16="http://schemas.microsoft.com/office/drawing/2014/main" id="{3D29EC7B-52CE-45C1-B733-0C27684E76C1}"/>
              </a:ext>
            </a:extLst>
          </p:cNvPr>
          <p:cNvPicPr>
            <a:picLocks noChangeAspect="1"/>
          </p:cNvPicPr>
          <p:nvPr/>
        </p:nvPicPr>
        <p:blipFill>
          <a:blip r:embed="rId3"/>
          <a:stretch>
            <a:fillRect/>
          </a:stretch>
        </p:blipFill>
        <p:spPr>
          <a:xfrm>
            <a:off x="0" y="1599268"/>
            <a:ext cx="4663643" cy="3627278"/>
          </a:xfrm>
          <a:prstGeom prst="rect">
            <a:avLst/>
          </a:prstGeom>
        </p:spPr>
      </p:pic>
      <p:pic>
        <p:nvPicPr>
          <p:cNvPr id="6" name="Picture 5">
            <a:extLst>
              <a:ext uri="{FF2B5EF4-FFF2-40B4-BE49-F238E27FC236}">
                <a16:creationId xmlns:a16="http://schemas.microsoft.com/office/drawing/2014/main" id="{6C7BFF41-0102-41B4-9444-7E1EB960340E}"/>
              </a:ext>
            </a:extLst>
          </p:cNvPr>
          <p:cNvPicPr>
            <a:picLocks noChangeAspect="1"/>
          </p:cNvPicPr>
          <p:nvPr/>
        </p:nvPicPr>
        <p:blipFill>
          <a:blip r:embed="rId4"/>
          <a:stretch>
            <a:fillRect/>
          </a:stretch>
        </p:blipFill>
        <p:spPr>
          <a:xfrm>
            <a:off x="5100844" y="2060357"/>
            <a:ext cx="6448425" cy="2705100"/>
          </a:xfrm>
          <a:prstGeom prst="rect">
            <a:avLst/>
          </a:prstGeom>
        </p:spPr>
      </p:pic>
      <p:sp>
        <p:nvSpPr>
          <p:cNvPr id="12" name="Content Placeholder 16">
            <a:extLst>
              <a:ext uri="{FF2B5EF4-FFF2-40B4-BE49-F238E27FC236}">
                <a16:creationId xmlns:a16="http://schemas.microsoft.com/office/drawing/2014/main" id="{4309D56C-9B51-4689-9BE0-F466AB5D42DA}"/>
              </a:ext>
            </a:extLst>
          </p:cNvPr>
          <p:cNvSpPr txBox="1">
            <a:spLocks/>
          </p:cNvSpPr>
          <p:nvPr/>
        </p:nvSpPr>
        <p:spPr>
          <a:xfrm>
            <a:off x="5100844" y="396515"/>
            <a:ext cx="5564385" cy="1123234"/>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b="1" dirty="0">
                <a:latin typeface="Bahnschrift SemiBold" panose="020B0502040204020203" pitchFamily="34" charset="0"/>
              </a:rPr>
              <a:t>Parameters of </a:t>
            </a:r>
            <a:r>
              <a:rPr lang="en-US" sz="2400" b="1" dirty="0" err="1">
                <a:latin typeface="Bahnschrift SemiBold" panose="020B0502040204020203" pitchFamily="34" charset="0"/>
              </a:rPr>
              <a:t>XGBoost</a:t>
            </a:r>
            <a:r>
              <a:rPr lang="en-US" sz="2400" b="1" dirty="0">
                <a:latin typeface="Bahnschrift SemiBold" panose="020B0502040204020203" pitchFamily="34" charset="0"/>
              </a:rPr>
              <a:t> to achieve the best results so far.</a:t>
            </a:r>
          </a:p>
        </p:txBody>
      </p:sp>
    </p:spTree>
    <p:extLst>
      <p:ext uri="{BB962C8B-B14F-4D97-AF65-F5344CB8AC3E}">
        <p14:creationId xmlns:p14="http://schemas.microsoft.com/office/powerpoint/2010/main" val="2712718161"/>
      </p:ext>
    </p:extLst>
  </p:cSld>
  <p:clrMapOvr>
    <a:masterClrMapping/>
  </p:clrMapOvr>
  <p:transition>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98095" y="268365"/>
            <a:ext cx="3866984" cy="735886"/>
          </a:xfrm>
        </p:spPr>
        <p:txBody>
          <a:bodyPr/>
          <a:lstStyle/>
          <a:p>
            <a:r>
              <a:rPr lang="en-US" sz="3000" dirty="0">
                <a:latin typeface="Bahnschrift SemiBold" panose="020B0502040204020203" pitchFamily="34" charset="0"/>
              </a:rPr>
              <a:t>INTRODUCTION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37528" y="1168452"/>
            <a:ext cx="5927036" cy="5299851"/>
          </a:xfrm>
        </p:spPr>
        <p:txBody>
          <a:bodyPr>
            <a:normAutofit/>
          </a:bodyPr>
          <a:lstStyle/>
          <a:p>
            <a:pPr>
              <a:buFont typeface="Wingdings" panose="05000000000000000000" pitchFamily="2" charset="2"/>
              <a:buChar char="v"/>
            </a:pPr>
            <a:r>
              <a:rPr lang="en-US" sz="2000" b="1" dirty="0"/>
              <a:t>MOTIVATION</a:t>
            </a:r>
            <a:r>
              <a:rPr lang="en-US" dirty="0"/>
              <a:t>:</a:t>
            </a:r>
          </a:p>
          <a:p>
            <a:pPr lvl="1">
              <a:buFont typeface="Wingdings" panose="05000000000000000000" pitchFamily="2" charset="2"/>
              <a:buChar char="§"/>
            </a:pPr>
            <a:r>
              <a:rPr lang="en-US" sz="1600" dirty="0"/>
              <a:t>Buy and sell used cars is always a big decision.</a:t>
            </a:r>
          </a:p>
          <a:p>
            <a:pPr lvl="1">
              <a:buFont typeface="Wingdings" panose="05000000000000000000" pitchFamily="2" charset="2"/>
              <a:buChar char="§"/>
            </a:pPr>
            <a:r>
              <a:rPr lang="en-US" sz="1600" dirty="0"/>
              <a:t>Create the tools to predict the as closest car’s price as possible.</a:t>
            </a:r>
          </a:p>
          <a:p>
            <a:pPr>
              <a:buFont typeface="Wingdings" panose="05000000000000000000" pitchFamily="2" charset="2"/>
              <a:buChar char="v"/>
            </a:pPr>
            <a:r>
              <a:rPr lang="en-US" sz="1800" b="1" dirty="0"/>
              <a:t>OBJECTIVES</a:t>
            </a:r>
            <a:r>
              <a:rPr lang="en-US" sz="1800" dirty="0"/>
              <a:t>:</a:t>
            </a:r>
          </a:p>
          <a:p>
            <a:pPr lvl="1">
              <a:buFont typeface="Wingdings" panose="05000000000000000000" pitchFamily="2" charset="2"/>
              <a:buChar char="§"/>
            </a:pPr>
            <a:r>
              <a:rPr lang="en-US" sz="1600" dirty="0"/>
              <a:t>Build predictive models using data gathered from the internet.</a:t>
            </a:r>
          </a:p>
          <a:p>
            <a:pPr lvl="1">
              <a:buFont typeface="Wingdings" panose="05000000000000000000" pitchFamily="2" charset="2"/>
              <a:buChar char="§"/>
            </a:pPr>
            <a:r>
              <a:rPr lang="en-US" sz="1600" dirty="0"/>
              <a:t>Conclude the best model ready for production.</a:t>
            </a:r>
          </a:p>
          <a:p>
            <a:pPr>
              <a:buFont typeface="Wingdings" panose="05000000000000000000" pitchFamily="2" charset="2"/>
              <a:buChar char="v"/>
            </a:pPr>
            <a:r>
              <a:rPr lang="en-US" sz="1800" b="1" dirty="0"/>
              <a:t>GOALS</a:t>
            </a:r>
            <a:r>
              <a:rPr lang="en-US" sz="1800" dirty="0"/>
              <a:t>:</a:t>
            </a:r>
          </a:p>
          <a:p>
            <a:pPr lvl="1">
              <a:buFont typeface="Wingdings" panose="05000000000000000000" pitchFamily="2" charset="2"/>
              <a:buChar char="§"/>
            </a:pPr>
            <a:r>
              <a:rPr lang="en-US" sz="1600" dirty="0"/>
              <a:t>Write the web app and deploy the model to the cloud.</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a:t>
            </a:fld>
            <a:endParaRPr lang="en-US" dirty="0"/>
          </a:p>
        </p:txBody>
      </p:sp>
      <p:pic>
        <p:nvPicPr>
          <p:cNvPr id="6" name="Picture Placeholder 5" descr="A picture containing ground, outdoor, red, transport&#10;&#10;Description automatically generated">
            <a:extLst>
              <a:ext uri="{FF2B5EF4-FFF2-40B4-BE49-F238E27FC236}">
                <a16:creationId xmlns:a16="http://schemas.microsoft.com/office/drawing/2014/main" id="{473BF12C-E0CC-4250-AB55-54A566DBA573}"/>
              </a:ext>
            </a:extLst>
          </p:cNvPr>
          <p:cNvPicPr>
            <a:picLocks noGrp="1" noChangeAspect="1"/>
          </p:cNvPicPr>
          <p:nvPr>
            <p:ph type="pic" sz="quarter" idx="14"/>
          </p:nvPr>
        </p:nvPicPr>
        <p:blipFill>
          <a:blip r:embed="rId3"/>
          <a:srcRect t="8122" b="8122"/>
          <a:stretch>
            <a:fillRect/>
          </a:stretch>
        </p:blipFill>
        <p:spPr/>
      </p:pic>
    </p:spTree>
    <p:extLst>
      <p:ext uri="{BB962C8B-B14F-4D97-AF65-F5344CB8AC3E}">
        <p14:creationId xmlns:p14="http://schemas.microsoft.com/office/powerpoint/2010/main" val="1895083690"/>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94735" y="452798"/>
            <a:ext cx="3945194" cy="664123"/>
          </a:xfrm>
        </p:spPr>
        <p:txBody>
          <a:bodyPr>
            <a:noAutofit/>
          </a:bodyPr>
          <a:lstStyle/>
          <a:p>
            <a:r>
              <a:rPr lang="en-US" sz="3000">
                <a:latin typeface="Bahnschrift SemiBold" panose="020B0502040204020203" pitchFamily="34" charset="0"/>
              </a:rPr>
              <a:t>methodology</a:t>
            </a:r>
            <a:endParaRPr lang="en-US" sz="3000" dirty="0">
              <a:latin typeface="Bahnschrift SemiBold" panose="020B0502040204020203" pitchFamily="34" charset="0"/>
            </a:endParaRP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894735" y="1455175"/>
            <a:ext cx="9234488" cy="5120554"/>
          </a:xfrm>
        </p:spPr>
        <p:txBody>
          <a:bodyPr/>
          <a:lstStyle/>
          <a:p>
            <a:pPr marL="457200" indent="-457200" algn="l">
              <a:buFont typeface="Wingdings" panose="05000000000000000000" pitchFamily="2" charset="2"/>
              <a:buChar char="v"/>
            </a:pPr>
            <a:r>
              <a:rPr lang="en-US" sz="3400" b="1" dirty="0"/>
              <a:t>Data source</a:t>
            </a:r>
            <a:r>
              <a:rPr lang="en-US" dirty="0"/>
              <a:t>:</a:t>
            </a:r>
          </a:p>
          <a:p>
            <a:pPr marL="1143000" lvl="1" indent="-457200">
              <a:buFont typeface="Wingdings" panose="05000000000000000000" pitchFamily="2" charset="2"/>
              <a:buChar char="v"/>
            </a:pPr>
            <a:r>
              <a:rPr lang="en-US" sz="2400" dirty="0"/>
              <a:t>Scrape from cars.com</a:t>
            </a:r>
          </a:p>
        </p:txBody>
      </p:sp>
    </p:spTree>
    <p:extLst>
      <p:ext uri="{BB962C8B-B14F-4D97-AF65-F5344CB8AC3E}">
        <p14:creationId xmlns:p14="http://schemas.microsoft.com/office/powerpoint/2010/main" val="839779156"/>
      </p:ext>
    </p:extLst>
  </p:cSld>
  <p:clrMapOvr>
    <a:masterClrMapping/>
  </p:clrMapOvr>
  <p:transition>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94735" y="452798"/>
            <a:ext cx="3945194" cy="664123"/>
          </a:xfrm>
        </p:spPr>
        <p:txBody>
          <a:bodyPr>
            <a:noAutofit/>
          </a:bodyPr>
          <a:lstStyle/>
          <a:p>
            <a:r>
              <a:rPr lang="en-US" sz="3000">
                <a:latin typeface="Bahnschrift SemiBold" panose="020B0502040204020203" pitchFamily="34" charset="0"/>
              </a:rPr>
              <a:t>methodology</a:t>
            </a:r>
            <a:endParaRPr lang="en-US" sz="3000" dirty="0">
              <a:latin typeface="Bahnschrift SemiBold" panose="020B0502040204020203" pitchFamily="34" charset="0"/>
            </a:endParaRP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894735" y="1455175"/>
            <a:ext cx="9234488" cy="5120554"/>
          </a:xfrm>
        </p:spPr>
        <p:txBody>
          <a:bodyPr/>
          <a:lstStyle/>
          <a:p>
            <a:pPr marL="457200" indent="-457200" algn="l">
              <a:buFont typeface="Wingdings" panose="05000000000000000000" pitchFamily="2" charset="2"/>
              <a:buChar char="v"/>
            </a:pPr>
            <a:r>
              <a:rPr lang="en-US" sz="3400" b="1" dirty="0"/>
              <a:t>Data source</a:t>
            </a:r>
            <a:r>
              <a:rPr lang="en-US" dirty="0"/>
              <a:t>:</a:t>
            </a:r>
          </a:p>
          <a:p>
            <a:pPr marL="1143000" lvl="1" indent="-457200">
              <a:buFont typeface="Wingdings" panose="05000000000000000000" pitchFamily="2" charset="2"/>
              <a:buChar char="v"/>
            </a:pPr>
            <a:r>
              <a:rPr lang="en-US" sz="2400" dirty="0"/>
              <a:t>Scrape from cars.com</a:t>
            </a:r>
          </a:p>
        </p:txBody>
      </p:sp>
      <p:pic>
        <p:nvPicPr>
          <p:cNvPr id="4" name="Picture 3">
            <a:extLst>
              <a:ext uri="{FF2B5EF4-FFF2-40B4-BE49-F238E27FC236}">
                <a16:creationId xmlns:a16="http://schemas.microsoft.com/office/drawing/2014/main" id="{A06A795C-EF93-40F3-8498-C697A44CA92A}"/>
              </a:ext>
            </a:extLst>
          </p:cNvPr>
          <p:cNvPicPr>
            <a:picLocks noChangeAspect="1"/>
          </p:cNvPicPr>
          <p:nvPr/>
        </p:nvPicPr>
        <p:blipFill>
          <a:blip r:embed="rId5"/>
          <a:stretch>
            <a:fillRect/>
          </a:stretch>
        </p:blipFill>
        <p:spPr>
          <a:xfrm>
            <a:off x="835204" y="3281002"/>
            <a:ext cx="4676775" cy="3124200"/>
          </a:xfrm>
          <a:prstGeom prst="rect">
            <a:avLst/>
          </a:prstGeom>
        </p:spPr>
      </p:pic>
      <p:pic>
        <p:nvPicPr>
          <p:cNvPr id="7" name="Picture 6">
            <a:extLst>
              <a:ext uri="{FF2B5EF4-FFF2-40B4-BE49-F238E27FC236}">
                <a16:creationId xmlns:a16="http://schemas.microsoft.com/office/drawing/2014/main" id="{6C4264E7-E6DA-48EB-B904-3F586DCD128C}"/>
              </a:ext>
            </a:extLst>
          </p:cNvPr>
          <p:cNvPicPr>
            <a:picLocks noChangeAspect="1"/>
          </p:cNvPicPr>
          <p:nvPr/>
        </p:nvPicPr>
        <p:blipFill>
          <a:blip r:embed="rId6"/>
          <a:stretch>
            <a:fillRect/>
          </a:stretch>
        </p:blipFill>
        <p:spPr>
          <a:xfrm>
            <a:off x="6139918" y="1355558"/>
            <a:ext cx="5573803" cy="5049644"/>
          </a:xfrm>
          <a:prstGeom prst="rect">
            <a:avLst/>
          </a:prstGeom>
        </p:spPr>
      </p:pic>
      <p:sp>
        <p:nvSpPr>
          <p:cNvPr id="9" name="Rectangle: Rounded Corners 8">
            <a:extLst>
              <a:ext uri="{FF2B5EF4-FFF2-40B4-BE49-F238E27FC236}">
                <a16:creationId xmlns:a16="http://schemas.microsoft.com/office/drawing/2014/main" id="{FA5257A9-5A8A-41D7-BCF3-2B50E4B53E70}"/>
              </a:ext>
            </a:extLst>
          </p:cNvPr>
          <p:cNvSpPr/>
          <p:nvPr/>
        </p:nvSpPr>
        <p:spPr>
          <a:xfrm>
            <a:off x="6139918" y="1748588"/>
            <a:ext cx="5217892" cy="168041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2329BAA8-632E-4FE6-A507-FA3FE3EDFA0C}"/>
              </a:ext>
            </a:extLst>
          </p:cNvPr>
          <p:cNvSpPr/>
          <p:nvPr/>
        </p:nvSpPr>
        <p:spPr>
          <a:xfrm>
            <a:off x="916988" y="3428999"/>
            <a:ext cx="4305940" cy="13385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2150518"/>
      </p:ext>
    </p:extLst>
  </p:cSld>
  <p:clrMapOvr>
    <a:masterClrMapping/>
  </p:clrMapOvr>
  <p:transition>
    <p:wipe/>
  </p:transition>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94735" y="452798"/>
            <a:ext cx="3945194" cy="664123"/>
          </a:xfrm>
        </p:spPr>
        <p:txBody>
          <a:bodyPr>
            <a:noAutofit/>
          </a:bodyPr>
          <a:lstStyle/>
          <a:p>
            <a:r>
              <a:rPr lang="en-US" sz="3000" dirty="0">
                <a:latin typeface="Bahnschrift SemiBold" panose="020B0502040204020203" pitchFamily="34" charset="0"/>
              </a:rPr>
              <a:t>methodology</a:t>
            </a:r>
          </a:p>
        </p:txBody>
      </p:sp>
      <p:sp>
        <p:nvSpPr>
          <p:cNvPr id="4" name="Rectangle: Rounded Corners 3">
            <a:extLst>
              <a:ext uri="{FF2B5EF4-FFF2-40B4-BE49-F238E27FC236}">
                <a16:creationId xmlns:a16="http://schemas.microsoft.com/office/drawing/2014/main" id="{59D6DFE4-6197-447F-9513-7DD0D4E9D5E4}"/>
              </a:ext>
            </a:extLst>
          </p:cNvPr>
          <p:cNvSpPr/>
          <p:nvPr/>
        </p:nvSpPr>
        <p:spPr>
          <a:xfrm>
            <a:off x="1455088" y="1473717"/>
            <a:ext cx="2206274" cy="825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Bahnschrift SemiBold" panose="020B0502040204020203" pitchFamily="34" charset="0"/>
              </a:rPr>
              <a:t>Data Scraping and Preparation</a:t>
            </a:r>
          </a:p>
        </p:txBody>
      </p:sp>
      <p:sp>
        <p:nvSpPr>
          <p:cNvPr id="9" name="TextBox 8">
            <a:extLst>
              <a:ext uri="{FF2B5EF4-FFF2-40B4-BE49-F238E27FC236}">
                <a16:creationId xmlns:a16="http://schemas.microsoft.com/office/drawing/2014/main" id="{43D50AD2-2BED-4A79-AD8E-6D6F60A53794}"/>
              </a:ext>
            </a:extLst>
          </p:cNvPr>
          <p:cNvSpPr txBox="1"/>
          <p:nvPr/>
        </p:nvSpPr>
        <p:spPr>
          <a:xfrm>
            <a:off x="4129375" y="1507996"/>
            <a:ext cx="6528021" cy="769441"/>
          </a:xfrm>
          <a:prstGeom prst="rect">
            <a:avLst/>
          </a:prstGeom>
          <a:noFill/>
        </p:spPr>
        <p:txBody>
          <a:bodyPr wrap="square" rtlCol="0">
            <a:spAutoFit/>
          </a:bodyPr>
          <a:lstStyle/>
          <a:p>
            <a:pPr marL="285750" indent="-285750">
              <a:buFont typeface="Arial" panose="020B0604020202020204" pitchFamily="34" charset="0"/>
              <a:buChar char="•"/>
            </a:pPr>
            <a:r>
              <a:rPr lang="en-US" sz="2200" b="1" dirty="0"/>
              <a:t>Use </a:t>
            </a:r>
            <a:r>
              <a:rPr lang="en-US" sz="2200" b="1" dirty="0" err="1"/>
              <a:t>BeaufulSoup</a:t>
            </a:r>
            <a:r>
              <a:rPr lang="en-US" sz="2200" b="1" dirty="0"/>
              <a:t> to scrape data from cars.com</a:t>
            </a:r>
          </a:p>
          <a:p>
            <a:pPr marL="285750" indent="-285750">
              <a:buFont typeface="Arial" panose="020B0604020202020204" pitchFamily="34" charset="0"/>
              <a:buChar char="•"/>
            </a:pPr>
            <a:r>
              <a:rPr lang="en-US" sz="2200" b="1" dirty="0"/>
              <a:t>Clean the data to be ready for EDA</a:t>
            </a:r>
          </a:p>
        </p:txBody>
      </p:sp>
    </p:spTree>
    <p:extLst>
      <p:ext uri="{BB962C8B-B14F-4D97-AF65-F5344CB8AC3E}">
        <p14:creationId xmlns:p14="http://schemas.microsoft.com/office/powerpoint/2010/main" val="4285649308"/>
      </p:ext>
    </p:extLst>
  </p:cSld>
  <p:clrMapOvr>
    <a:masterClrMapping/>
  </p:clrMapOvr>
  <mc:AlternateContent xmlns:mc="http://schemas.openxmlformats.org/markup-compatibility/2006">
    <mc:Choice xmlns:p14="http://schemas.microsoft.com/office/powerpoint/2010/main" Requires="p14">
      <p:transition>
        <p14:reveal/>
      </p:transition>
    </mc:Choice>
    <mc:Fallback>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94735" y="452798"/>
            <a:ext cx="3945194" cy="664123"/>
          </a:xfrm>
        </p:spPr>
        <p:txBody>
          <a:bodyPr>
            <a:noAutofit/>
          </a:bodyPr>
          <a:lstStyle/>
          <a:p>
            <a:r>
              <a:rPr lang="en-US" sz="3000" dirty="0">
                <a:latin typeface="Bahnschrift SemiBold" panose="020B0502040204020203" pitchFamily="34" charset="0"/>
              </a:rPr>
              <a:t>methodology</a:t>
            </a:r>
          </a:p>
        </p:txBody>
      </p:sp>
      <p:sp>
        <p:nvSpPr>
          <p:cNvPr id="4" name="Rectangle: Rounded Corners 3">
            <a:extLst>
              <a:ext uri="{FF2B5EF4-FFF2-40B4-BE49-F238E27FC236}">
                <a16:creationId xmlns:a16="http://schemas.microsoft.com/office/drawing/2014/main" id="{59D6DFE4-6197-447F-9513-7DD0D4E9D5E4}"/>
              </a:ext>
            </a:extLst>
          </p:cNvPr>
          <p:cNvSpPr/>
          <p:nvPr/>
        </p:nvSpPr>
        <p:spPr>
          <a:xfrm>
            <a:off x="1455088" y="1473717"/>
            <a:ext cx="2206274" cy="825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Bahnschrift SemiBold" panose="020B0502040204020203" pitchFamily="34" charset="0"/>
              </a:rPr>
              <a:t>Data Scraping and Preparation</a:t>
            </a:r>
          </a:p>
        </p:txBody>
      </p:sp>
      <p:sp>
        <p:nvSpPr>
          <p:cNvPr id="18" name="Rectangle: Rounded Corners 17">
            <a:extLst>
              <a:ext uri="{FF2B5EF4-FFF2-40B4-BE49-F238E27FC236}">
                <a16:creationId xmlns:a16="http://schemas.microsoft.com/office/drawing/2014/main" id="{61F4F74B-523B-43B2-A318-3DCF58221D9F}"/>
              </a:ext>
            </a:extLst>
          </p:cNvPr>
          <p:cNvSpPr/>
          <p:nvPr/>
        </p:nvSpPr>
        <p:spPr>
          <a:xfrm>
            <a:off x="1375576" y="3125856"/>
            <a:ext cx="2206274" cy="9542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latin typeface="Bahnschrift SemiBold" panose="020B0502040204020203" pitchFamily="34" charset="0"/>
              </a:rPr>
              <a:t>Exploratory Analysis</a:t>
            </a:r>
          </a:p>
        </p:txBody>
      </p:sp>
      <p:sp>
        <p:nvSpPr>
          <p:cNvPr id="6" name="Arrow: Down 5">
            <a:extLst>
              <a:ext uri="{FF2B5EF4-FFF2-40B4-BE49-F238E27FC236}">
                <a16:creationId xmlns:a16="http://schemas.microsoft.com/office/drawing/2014/main" id="{248B30DF-3405-474A-BE9A-B09F10FD056B}"/>
              </a:ext>
            </a:extLst>
          </p:cNvPr>
          <p:cNvSpPr/>
          <p:nvPr/>
        </p:nvSpPr>
        <p:spPr>
          <a:xfrm>
            <a:off x="2367394" y="2348682"/>
            <a:ext cx="381662" cy="727257"/>
          </a:xfrm>
          <a:prstGeom prst="downArrow">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D50AD2-2BED-4A79-AD8E-6D6F60A53794}"/>
              </a:ext>
            </a:extLst>
          </p:cNvPr>
          <p:cNvSpPr txBox="1"/>
          <p:nvPr/>
        </p:nvSpPr>
        <p:spPr>
          <a:xfrm>
            <a:off x="4129375" y="1507996"/>
            <a:ext cx="6528021" cy="769441"/>
          </a:xfrm>
          <a:prstGeom prst="rect">
            <a:avLst/>
          </a:prstGeom>
          <a:noFill/>
        </p:spPr>
        <p:txBody>
          <a:bodyPr wrap="square" rtlCol="0">
            <a:spAutoFit/>
          </a:bodyPr>
          <a:lstStyle/>
          <a:p>
            <a:pPr marL="285750" indent="-285750">
              <a:buFont typeface="Arial" panose="020B0604020202020204" pitchFamily="34" charset="0"/>
              <a:buChar char="•"/>
            </a:pPr>
            <a:r>
              <a:rPr lang="en-US" sz="2200" b="1" dirty="0"/>
              <a:t>Use </a:t>
            </a:r>
            <a:r>
              <a:rPr lang="en-US" sz="2200" b="1" dirty="0" err="1"/>
              <a:t>BeaufulSoup</a:t>
            </a:r>
            <a:r>
              <a:rPr lang="en-US" sz="2200" b="1" dirty="0"/>
              <a:t> to scrape data from cars.com</a:t>
            </a:r>
          </a:p>
          <a:p>
            <a:pPr marL="285750" indent="-285750">
              <a:buFont typeface="Arial" panose="020B0604020202020204" pitchFamily="34" charset="0"/>
              <a:buChar char="•"/>
            </a:pPr>
            <a:r>
              <a:rPr lang="en-US" sz="2200" b="1" dirty="0"/>
              <a:t>Clean the data to be ready for EDA</a:t>
            </a:r>
          </a:p>
        </p:txBody>
      </p:sp>
      <p:sp>
        <p:nvSpPr>
          <p:cNvPr id="23" name="TextBox 22">
            <a:extLst>
              <a:ext uri="{FF2B5EF4-FFF2-40B4-BE49-F238E27FC236}">
                <a16:creationId xmlns:a16="http://schemas.microsoft.com/office/drawing/2014/main" id="{A48829F3-1005-44B5-A213-850FBBB6B88A}"/>
              </a:ext>
            </a:extLst>
          </p:cNvPr>
          <p:cNvSpPr txBox="1"/>
          <p:nvPr/>
        </p:nvSpPr>
        <p:spPr>
          <a:xfrm>
            <a:off x="4206517" y="3163467"/>
            <a:ext cx="6528021" cy="1107996"/>
          </a:xfrm>
          <a:prstGeom prst="rect">
            <a:avLst/>
          </a:prstGeom>
          <a:noFill/>
        </p:spPr>
        <p:txBody>
          <a:bodyPr wrap="square" rtlCol="0">
            <a:spAutoFit/>
          </a:bodyPr>
          <a:lstStyle/>
          <a:p>
            <a:pPr marL="285750" indent="-285750">
              <a:buFont typeface="Arial" panose="020B0604020202020204" pitchFamily="34" charset="0"/>
              <a:buChar char="•"/>
            </a:pPr>
            <a:r>
              <a:rPr lang="en-US" sz="2200" b="1" dirty="0"/>
              <a:t>Exploratory Data Analysis</a:t>
            </a:r>
          </a:p>
          <a:p>
            <a:pPr marL="285750" indent="-285750">
              <a:buFont typeface="Arial" panose="020B0604020202020204" pitchFamily="34" charset="0"/>
              <a:buChar char="•"/>
            </a:pPr>
            <a:r>
              <a:rPr lang="en-US" sz="2200" b="1" dirty="0"/>
              <a:t>Look at the features’ correlations for insights before modeling.</a:t>
            </a:r>
          </a:p>
        </p:txBody>
      </p:sp>
    </p:spTree>
    <p:extLst>
      <p:ext uri="{BB962C8B-B14F-4D97-AF65-F5344CB8AC3E}">
        <p14:creationId xmlns:p14="http://schemas.microsoft.com/office/powerpoint/2010/main" val="3514841124"/>
      </p:ext>
    </p:extLst>
  </p:cSld>
  <p:clrMapOvr>
    <a:masterClrMapping/>
  </p:clrMapOvr>
  <p:transition/>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3D9F223-918A-45AF-9B53-56AB9E5E2182}">
  <ds:schemaRefs>
    <ds:schemaRef ds:uri="http://purl.org/dc/elements/1.1/"/>
    <ds:schemaRef ds:uri="http://purl.org/dc/dcmitype/"/>
    <ds:schemaRef ds:uri="http://schemas.microsoft.com/office/infopath/2007/PartnerControls"/>
    <ds:schemaRef ds:uri="16c05727-aa75-4e4a-9b5f-8a80a1165891"/>
    <ds:schemaRef ds:uri="http://schemas.microsoft.com/office/2006/metadata/properties"/>
    <ds:schemaRef ds:uri="http://schemas.microsoft.com/office/2006/documentManagement/types"/>
    <ds:schemaRef ds:uri="http://schemas.openxmlformats.org/package/2006/metadata/core-properties"/>
    <ds:schemaRef ds:uri="71af3243-3dd4-4a8d-8c0d-dd76da1f02a5"/>
    <ds:schemaRef ds:uri="http://www.w3.org/XML/1998/namespace"/>
    <ds:schemaRef ds:uri="http://purl.org/dc/terms/"/>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B7E2D32-4FDD-4266-880C-17595B80143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1272</TotalTime>
  <Words>3139</Words>
  <Application>Microsoft Office PowerPoint</Application>
  <PresentationFormat>Widescreen</PresentationFormat>
  <Paragraphs>430</Paragraphs>
  <Slides>46</Slides>
  <Notes>43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-apple-system</vt:lpstr>
      <vt:lpstr>Arial</vt:lpstr>
      <vt:lpstr>Bahnschrift SemiBold</vt:lpstr>
      <vt:lpstr>Bahnschrift SemiBold SemiConden</vt:lpstr>
      <vt:lpstr>Calibri</vt:lpstr>
      <vt:lpstr>Calibri Light</vt:lpstr>
      <vt:lpstr>Wingdings</vt:lpstr>
      <vt:lpstr>Office Theme</vt:lpstr>
      <vt:lpstr>Regression Model Car price predictor web app</vt:lpstr>
      <vt:lpstr>PowerPoint Presentation</vt:lpstr>
      <vt:lpstr>PowerPoint Presentation</vt:lpstr>
      <vt:lpstr>PowerPoint Presentation</vt:lpstr>
      <vt:lpstr>PowerPoint Presentation</vt:lpstr>
      <vt:lpstr>methodology</vt:lpstr>
      <vt:lpstr>methodology</vt:lpstr>
      <vt:lpstr>methodology</vt:lpstr>
      <vt:lpstr>methodology</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analysis Location recommendations</dc:title>
  <dc:creator>tqluong7</dc:creator>
  <cp:lastModifiedBy>tqluong7</cp:lastModifiedBy>
  <cp:revision>59</cp:revision>
  <dcterms:created xsi:type="dcterms:W3CDTF">2021-03-31T00:46:10Z</dcterms:created>
  <dcterms:modified xsi:type="dcterms:W3CDTF">2021-04-16T19:40:54Z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